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799263" cy="9929813"/>
  <p:embeddedFontLst>
    <p:embeddedFont>
      <p:font typeface="Open Sans" panose="020B0606030504020204" pitchFamily="34" charset="0"/>
      <p:regular r:id="rId22"/>
      <p:bold r:id="rId23"/>
      <p:italic r:id="rId24"/>
      <p:boldItalic r:id="rId25"/>
    </p:embeddedFont>
    <p:embeddedFont>
      <p:font typeface="Open Sans ExtraBold" panose="020B0906030804020204" pitchFamily="34" charset="0"/>
      <p:bold r:id="rId26"/>
      <p:boldItalic r:id="rId27"/>
    </p:embeddedFont>
    <p:embeddedFont>
      <p:font typeface="Open Sans SemiBold" panose="020B07060308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5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34B0C-96B0-4EE2-A123-0CF1C64104E0}" v="2" dt="2025-01-28T10:11:36.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458"/>
        <p:guide pos="2880"/>
      </p:guideLst>
    </p:cSldViewPr>
  </p:slideViewPr>
  <p:notesTextViewPr>
    <p:cViewPr>
      <p:scale>
        <a:sx n="1" d="1"/>
        <a:sy n="1" d="1"/>
      </p:scale>
      <p:origin x="0" y="-42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Armstrong" userId="d4eaf3f7-94c7-4042-8094-511a8f59838c" providerId="ADAL" clId="{B5534B0C-96B0-4EE2-A123-0CF1C64104E0}"/>
    <pc:docChg chg="modSld modNotesMaster">
      <pc:chgData name="Tracy Armstrong" userId="d4eaf3f7-94c7-4042-8094-511a8f59838c" providerId="ADAL" clId="{B5534B0C-96B0-4EE2-A123-0CF1C64104E0}" dt="2025-01-28T09:55:45.130" v="0"/>
      <pc:docMkLst>
        <pc:docMk/>
      </pc:docMkLst>
      <pc:sldChg chg="modNotes">
        <pc:chgData name="Tracy Armstrong" userId="d4eaf3f7-94c7-4042-8094-511a8f59838c" providerId="ADAL" clId="{B5534B0C-96B0-4EE2-A123-0CF1C64104E0}" dt="2025-01-28T09:55:45.130" v="0"/>
        <pc:sldMkLst>
          <pc:docMk/>
          <pc:sldMk cId="0" sldId="256"/>
        </pc:sldMkLst>
      </pc:sldChg>
      <pc:sldChg chg="modNotes">
        <pc:chgData name="Tracy Armstrong" userId="d4eaf3f7-94c7-4042-8094-511a8f59838c" providerId="ADAL" clId="{B5534B0C-96B0-4EE2-A123-0CF1C64104E0}" dt="2025-01-28T09:55:45.130" v="0"/>
        <pc:sldMkLst>
          <pc:docMk/>
          <pc:sldMk cId="0" sldId="257"/>
        </pc:sldMkLst>
      </pc:sldChg>
      <pc:sldChg chg="modNotes">
        <pc:chgData name="Tracy Armstrong" userId="d4eaf3f7-94c7-4042-8094-511a8f59838c" providerId="ADAL" clId="{B5534B0C-96B0-4EE2-A123-0CF1C64104E0}" dt="2025-01-28T09:55:45.130" v="0"/>
        <pc:sldMkLst>
          <pc:docMk/>
          <pc:sldMk cId="0" sldId="258"/>
        </pc:sldMkLst>
      </pc:sldChg>
      <pc:sldChg chg="modNotes">
        <pc:chgData name="Tracy Armstrong" userId="d4eaf3f7-94c7-4042-8094-511a8f59838c" providerId="ADAL" clId="{B5534B0C-96B0-4EE2-A123-0CF1C64104E0}" dt="2025-01-28T09:55:45.130" v="0"/>
        <pc:sldMkLst>
          <pc:docMk/>
          <pc:sldMk cId="0" sldId="259"/>
        </pc:sldMkLst>
      </pc:sldChg>
      <pc:sldChg chg="modNotes">
        <pc:chgData name="Tracy Armstrong" userId="d4eaf3f7-94c7-4042-8094-511a8f59838c" providerId="ADAL" clId="{B5534B0C-96B0-4EE2-A123-0CF1C64104E0}" dt="2025-01-28T09:55:45.130" v="0"/>
        <pc:sldMkLst>
          <pc:docMk/>
          <pc:sldMk cId="0" sldId="260"/>
        </pc:sldMkLst>
      </pc:sldChg>
      <pc:sldChg chg="modNotes">
        <pc:chgData name="Tracy Armstrong" userId="d4eaf3f7-94c7-4042-8094-511a8f59838c" providerId="ADAL" clId="{B5534B0C-96B0-4EE2-A123-0CF1C64104E0}" dt="2025-01-28T09:55:45.130" v="0"/>
        <pc:sldMkLst>
          <pc:docMk/>
          <pc:sldMk cId="0" sldId="261"/>
        </pc:sldMkLst>
      </pc:sldChg>
      <pc:sldChg chg="modNotes">
        <pc:chgData name="Tracy Armstrong" userId="d4eaf3f7-94c7-4042-8094-511a8f59838c" providerId="ADAL" clId="{B5534B0C-96B0-4EE2-A123-0CF1C64104E0}" dt="2025-01-28T09:55:45.130" v="0"/>
        <pc:sldMkLst>
          <pc:docMk/>
          <pc:sldMk cId="0" sldId="262"/>
        </pc:sldMkLst>
      </pc:sldChg>
      <pc:sldChg chg="modNotes">
        <pc:chgData name="Tracy Armstrong" userId="d4eaf3f7-94c7-4042-8094-511a8f59838c" providerId="ADAL" clId="{B5534B0C-96B0-4EE2-A123-0CF1C64104E0}" dt="2025-01-28T09:55:45.130" v="0"/>
        <pc:sldMkLst>
          <pc:docMk/>
          <pc:sldMk cId="0" sldId="263"/>
        </pc:sldMkLst>
      </pc:sldChg>
      <pc:sldChg chg="modNotes">
        <pc:chgData name="Tracy Armstrong" userId="d4eaf3f7-94c7-4042-8094-511a8f59838c" providerId="ADAL" clId="{B5534B0C-96B0-4EE2-A123-0CF1C64104E0}" dt="2025-01-28T09:55:45.130" v="0"/>
        <pc:sldMkLst>
          <pc:docMk/>
          <pc:sldMk cId="0" sldId="264"/>
        </pc:sldMkLst>
      </pc:sldChg>
      <pc:sldChg chg="modNotes">
        <pc:chgData name="Tracy Armstrong" userId="d4eaf3f7-94c7-4042-8094-511a8f59838c" providerId="ADAL" clId="{B5534B0C-96B0-4EE2-A123-0CF1C64104E0}" dt="2025-01-28T09:55:45.130" v="0"/>
        <pc:sldMkLst>
          <pc:docMk/>
          <pc:sldMk cId="0" sldId="265"/>
        </pc:sldMkLst>
      </pc:sldChg>
      <pc:sldChg chg="modNotes">
        <pc:chgData name="Tracy Armstrong" userId="d4eaf3f7-94c7-4042-8094-511a8f59838c" providerId="ADAL" clId="{B5534B0C-96B0-4EE2-A123-0CF1C64104E0}" dt="2025-01-28T09:55:45.130" v="0"/>
        <pc:sldMkLst>
          <pc:docMk/>
          <pc:sldMk cId="0" sldId="266"/>
        </pc:sldMkLst>
      </pc:sldChg>
      <pc:sldChg chg="modNotes">
        <pc:chgData name="Tracy Armstrong" userId="d4eaf3f7-94c7-4042-8094-511a8f59838c" providerId="ADAL" clId="{B5534B0C-96B0-4EE2-A123-0CF1C64104E0}" dt="2025-01-28T09:55:45.130" v="0"/>
        <pc:sldMkLst>
          <pc:docMk/>
          <pc:sldMk cId="0" sldId="267"/>
        </pc:sldMkLst>
      </pc:sldChg>
      <pc:sldChg chg="modNotes">
        <pc:chgData name="Tracy Armstrong" userId="d4eaf3f7-94c7-4042-8094-511a8f59838c" providerId="ADAL" clId="{B5534B0C-96B0-4EE2-A123-0CF1C64104E0}" dt="2025-01-28T09:55:45.130" v="0"/>
        <pc:sldMkLst>
          <pc:docMk/>
          <pc:sldMk cId="0" sldId="268"/>
        </pc:sldMkLst>
      </pc:sldChg>
      <pc:sldChg chg="modNotes">
        <pc:chgData name="Tracy Armstrong" userId="d4eaf3f7-94c7-4042-8094-511a8f59838c" providerId="ADAL" clId="{B5534B0C-96B0-4EE2-A123-0CF1C64104E0}" dt="2025-01-28T09:55:45.130" v="0"/>
        <pc:sldMkLst>
          <pc:docMk/>
          <pc:sldMk cId="0" sldId="269"/>
        </pc:sldMkLst>
      </pc:sldChg>
      <pc:sldChg chg="modNotes">
        <pc:chgData name="Tracy Armstrong" userId="d4eaf3f7-94c7-4042-8094-511a8f59838c" providerId="ADAL" clId="{B5534B0C-96B0-4EE2-A123-0CF1C64104E0}" dt="2025-01-28T09:55:45.130" v="0"/>
        <pc:sldMkLst>
          <pc:docMk/>
          <pc:sldMk cId="0" sldId="270"/>
        </pc:sldMkLst>
      </pc:sldChg>
      <pc:sldChg chg="modNotes">
        <pc:chgData name="Tracy Armstrong" userId="d4eaf3f7-94c7-4042-8094-511a8f59838c" providerId="ADAL" clId="{B5534B0C-96B0-4EE2-A123-0CF1C64104E0}" dt="2025-01-28T09:55:45.130" v="0"/>
        <pc:sldMkLst>
          <pc:docMk/>
          <pc:sldMk cId="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tizensadvice.org.uk/cablink/running-local-offices/Management-information/Bureau-tools-for-stakeholders/demonstrating-your-local-impa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itizensadvice.org.uk/cablink/running-local-offices/Management-information/Bureau-tools-for-stakeholders/demonstrating-your-local-impa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itizensadvice.org.uk/cablink/running-local-offices/Management-information/Bureau-tools-for-stakeholders/demonstrating-your-local-impac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a4b3d89dcc_1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a4b3d89dcc_1_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5c52f56ba_1_4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5c52f56ba_1_44: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rgbClr val="004B88"/>
                </a:solidFill>
                <a:latin typeface="Open Sans"/>
                <a:ea typeface="Open Sans"/>
                <a:cs typeface="Open Sans"/>
                <a:sym typeface="Open Sans"/>
              </a:rPr>
              <a:t>These stats are taken from our Citizens Advice outcomes and impact research (2020) – undertaken with 4,000 people we helped. Find more information on the ‘All our impact’ page on the Citizens Advice website.</a:t>
            </a:r>
            <a:endParaRPr sz="1200" b="1" dirty="0">
              <a:solidFill>
                <a:srgbClr val="004B88"/>
              </a:solidFill>
              <a:latin typeface="Open Sans"/>
              <a:ea typeface="Open Sans"/>
              <a:cs typeface="Open Sans"/>
              <a:sym typeface="Open Sans"/>
            </a:endParaRPr>
          </a:p>
          <a:p>
            <a:pPr marL="0" lvl="0" indent="0" algn="l" rtl="0">
              <a:spcBef>
                <a:spcPts val="0"/>
              </a:spcBef>
              <a:spcAft>
                <a:spcPts val="0"/>
              </a:spcAft>
              <a:buNone/>
            </a:pPr>
            <a:endParaRPr sz="1200" b="1" dirty="0">
              <a:solidFill>
                <a:srgbClr val="004B88"/>
              </a:solidFill>
              <a:latin typeface="Open Sans"/>
              <a:ea typeface="Open Sans"/>
              <a:cs typeface="Open Sans"/>
              <a:sym typeface="Open Sans"/>
            </a:endParaRPr>
          </a:p>
          <a:p>
            <a:pPr marL="0" lvl="0" indent="0" algn="l" rtl="0">
              <a:spcBef>
                <a:spcPts val="0"/>
              </a:spcBef>
              <a:spcAft>
                <a:spcPts val="0"/>
              </a:spcAft>
              <a:buNone/>
            </a:pPr>
            <a:r>
              <a:rPr lang="en-GB" sz="1200" b="1" dirty="0">
                <a:solidFill>
                  <a:srgbClr val="004B88"/>
                </a:solidFill>
                <a:latin typeface="Open Sans"/>
                <a:ea typeface="Open Sans"/>
                <a:cs typeface="Open Sans"/>
                <a:sym typeface="Open Sans"/>
              </a:rPr>
              <a:t>*All </a:t>
            </a:r>
            <a:r>
              <a:rPr lang="en-GB" sz="1200" dirty="0">
                <a:solidFill>
                  <a:srgbClr val="004B88"/>
                </a:solidFill>
                <a:latin typeface="Open Sans"/>
                <a:ea typeface="Open Sans"/>
                <a:cs typeface="Open Sans"/>
                <a:sym typeface="Open Sans"/>
              </a:rPr>
              <a:t>people interviewed for NOIR say that their problem negatively affected their life – including feeling stressed, depressed or anxious, struggling to keep their job, deteriorating relationships with other people and worsening physical health.</a:t>
            </a:r>
            <a:endParaRPr sz="1200" dirty="0">
              <a:solidFill>
                <a:srgbClr val="004B88"/>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40900566e_4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40900566e_4_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4B88"/>
              </a:buClr>
              <a:buSzPts val="1100"/>
              <a:buFont typeface="Arial"/>
              <a:buNone/>
            </a:pPr>
            <a:r>
              <a:rPr lang="en-GB" sz="1200" dirty="0">
                <a:solidFill>
                  <a:srgbClr val="004B88"/>
                </a:solidFill>
                <a:latin typeface="Open Sans"/>
                <a:ea typeface="Open Sans"/>
                <a:cs typeface="Open Sans"/>
                <a:sym typeface="Open Sans"/>
              </a:rPr>
              <a:t>Edit to include your figures from the local financial modelling tool, which can be found on the ‘Demonstrating your impact’ page on </a:t>
            </a:r>
            <a:r>
              <a:rPr lang="en-GB" sz="1200" dirty="0" err="1">
                <a:solidFill>
                  <a:srgbClr val="004B88"/>
                </a:solidFill>
                <a:latin typeface="Open Sans"/>
                <a:ea typeface="Open Sans"/>
                <a:cs typeface="Open Sans"/>
                <a:sym typeface="Open Sans"/>
              </a:rPr>
              <a:t>CABlink</a:t>
            </a:r>
            <a:r>
              <a:rPr lang="en-GB" sz="1200" dirty="0">
                <a:solidFill>
                  <a:srgbClr val="004B88"/>
                </a:solidFill>
                <a:latin typeface="Open Sans"/>
                <a:ea typeface="Open Sans"/>
                <a:cs typeface="Open Sans"/>
                <a:sym typeface="Open Sans"/>
              </a:rPr>
              <a:t>. PLEASE DO NOT ADD THESE TOGETHER.</a:t>
            </a:r>
            <a:endParaRPr sz="1200" dirty="0">
              <a:solidFill>
                <a:srgbClr val="004B88"/>
              </a:solidFill>
              <a:latin typeface="Open Sans"/>
              <a:ea typeface="Open Sans"/>
              <a:cs typeface="Open Sans"/>
              <a:sym typeface="Open Sans"/>
            </a:endParaRPr>
          </a:p>
          <a:p>
            <a:pPr marL="0" lvl="0" indent="0" algn="l" rtl="0">
              <a:spcBef>
                <a:spcPts val="0"/>
              </a:spcBef>
              <a:spcAft>
                <a:spcPts val="0"/>
              </a:spcAft>
              <a:buClr>
                <a:srgbClr val="004B88"/>
              </a:buClr>
              <a:buSzPts val="1100"/>
              <a:buFont typeface="Arial"/>
              <a:buNone/>
            </a:pPr>
            <a:endParaRPr sz="1200" dirty="0">
              <a:solidFill>
                <a:srgbClr val="004B88"/>
              </a:solidFill>
              <a:latin typeface="Open Sans"/>
              <a:ea typeface="Open Sans"/>
              <a:cs typeface="Open Sans"/>
              <a:sym typeface="Open Sans"/>
            </a:endParaRPr>
          </a:p>
          <a:p>
            <a:pPr marL="0" lvl="0" indent="0" algn="l" rtl="0">
              <a:spcBef>
                <a:spcPts val="0"/>
              </a:spcBef>
              <a:spcAft>
                <a:spcPts val="0"/>
              </a:spcAft>
              <a:buClr>
                <a:srgbClr val="004B88"/>
              </a:buClr>
              <a:buSzPts val="1100"/>
              <a:buFont typeface="Arial"/>
              <a:buNone/>
            </a:pPr>
            <a:r>
              <a:rPr lang="en-GB" sz="1200" dirty="0">
                <a:solidFill>
                  <a:srgbClr val="004B88"/>
                </a:solidFill>
                <a:latin typeface="Open Sans"/>
                <a:ea typeface="Open Sans"/>
                <a:cs typeface="Open Sans"/>
                <a:sym typeface="Open Sans"/>
              </a:rPr>
              <a:t>These savings figures can be generated using the ‘local financial modelling tool’, which is the excel based tool that can be accessed via the drop down under ‘calculate my local value –local financial modelling tool’ on the </a:t>
            </a:r>
            <a:r>
              <a:rPr lang="en-GB" sz="1200" dirty="0" err="1">
                <a:solidFill>
                  <a:srgbClr val="004B88"/>
                </a:solidFill>
                <a:latin typeface="Open Sans"/>
                <a:ea typeface="Open Sans"/>
                <a:cs typeface="Open Sans"/>
                <a:sym typeface="Open Sans"/>
              </a:rPr>
              <a:t>Cablink</a:t>
            </a:r>
            <a:r>
              <a:rPr lang="en-GB" sz="1200" dirty="0">
                <a:solidFill>
                  <a:srgbClr val="004B88"/>
                </a:solidFill>
                <a:latin typeface="Open Sans"/>
                <a:ea typeface="Open Sans"/>
                <a:cs typeface="Open Sans"/>
                <a:sym typeface="Open Sans"/>
              </a:rPr>
              <a:t> page linked below. All three of these headline figures appear on the ‘key figures’ tab.</a:t>
            </a:r>
            <a:endParaRPr sz="1200" dirty="0">
              <a:solidFill>
                <a:srgbClr val="004B88"/>
              </a:solidFill>
              <a:latin typeface="Open Sans"/>
              <a:ea typeface="Open Sans"/>
              <a:cs typeface="Open Sans"/>
              <a:sym typeface="Open Sans"/>
            </a:endParaRPr>
          </a:p>
          <a:p>
            <a:pPr marL="0" lvl="0" indent="0" algn="l" rtl="0">
              <a:spcBef>
                <a:spcPts val="0"/>
              </a:spcBef>
              <a:spcAft>
                <a:spcPts val="0"/>
              </a:spcAft>
              <a:buClr>
                <a:srgbClr val="004B88"/>
              </a:buClr>
              <a:buSzPts val="1100"/>
              <a:buFont typeface="Arial"/>
              <a:buNone/>
            </a:pPr>
            <a:r>
              <a:rPr lang="en-GB" sz="1200" u="sng" dirty="0">
                <a:solidFill>
                  <a:srgbClr val="004B8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https://www.citizensadvice.org.uk/cablink/running-local-offices/Management-information/Bureau-tools-for-stakeholders/demonstrating-your-local-impact/</a:t>
            </a:r>
            <a:endParaRPr sz="1200" dirty="0">
              <a:solidFill>
                <a:srgbClr val="004B88"/>
              </a:solidFill>
              <a:latin typeface="Open Sans"/>
              <a:ea typeface="Open Sans"/>
              <a:cs typeface="Open Sans"/>
              <a:sym typeface="Open Sans"/>
            </a:endParaRPr>
          </a:p>
          <a:p>
            <a:pPr marL="0" lvl="0" indent="0" algn="l" rtl="0">
              <a:spcBef>
                <a:spcPts val="0"/>
              </a:spcBef>
              <a:spcAft>
                <a:spcPts val="0"/>
              </a:spcAft>
              <a:buClr>
                <a:srgbClr val="004B88"/>
              </a:buClr>
              <a:buSzPts val="1100"/>
              <a:buFont typeface="Arial"/>
              <a:buNone/>
            </a:pPr>
            <a:endParaRPr sz="1200" dirty="0">
              <a:solidFill>
                <a:srgbClr val="004B88"/>
              </a:solidFill>
              <a:latin typeface="Open Sans SemiBold"/>
              <a:ea typeface="Open Sans SemiBold"/>
              <a:cs typeface="Open Sans SemiBold"/>
              <a:sym typeface="Open Sans SemiBold"/>
            </a:endParaRPr>
          </a:p>
          <a:p>
            <a:pPr marL="0" lvl="0" indent="0" algn="l" rtl="0">
              <a:spcBef>
                <a:spcPts val="0"/>
              </a:spcBef>
              <a:spcAft>
                <a:spcPts val="0"/>
              </a:spcAft>
              <a:buClr>
                <a:srgbClr val="004B88"/>
              </a:buClr>
              <a:buSzPts val="1100"/>
              <a:buFont typeface="Arial"/>
              <a:buNone/>
            </a:pPr>
            <a:endParaRPr sz="1200" dirty="0">
              <a:solidFill>
                <a:srgbClr val="004B88"/>
              </a:solidFill>
              <a:latin typeface="Open Sans SemiBold"/>
              <a:ea typeface="Open Sans SemiBold"/>
              <a:cs typeface="Open Sans SemiBold"/>
              <a:sym typeface="Open Sans SemiBold"/>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5c52f56ba_2_1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5c52f56ba_2_19: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rgbClr val="004B88"/>
                </a:solidFill>
                <a:highlight>
                  <a:schemeClr val="lt1"/>
                </a:highlight>
                <a:latin typeface="Open Sans"/>
                <a:ea typeface="Open Sans"/>
                <a:cs typeface="Open Sans"/>
                <a:sym typeface="Open Sans"/>
              </a:rPr>
              <a:t>For more information, please refer to our technical annex ‘Modelling our value to society in 2016/17’, which can be found on the ‘All our impact’ page on the Citizens Advice website.</a:t>
            </a:r>
            <a:endParaRPr>
              <a:solidFill>
                <a:srgbClr val="004B88"/>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5c52f56ba_2_2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5c52f56ba_2_28: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004B88"/>
                </a:solidFill>
                <a:highlight>
                  <a:schemeClr val="lt1"/>
                </a:highlight>
                <a:latin typeface="Open Sans"/>
                <a:ea typeface="Open Sans"/>
                <a:cs typeface="Open Sans"/>
                <a:sym typeface="Open Sans"/>
              </a:rPr>
              <a:t>This savings figure can also be found in the ‘key figures’ tab in the local financial modelling tool. Link to page below again. You could also use one of the other figure relating to specific stakeholders if relevant for your purposes. </a:t>
            </a:r>
            <a:endParaRPr sz="1200">
              <a:solidFill>
                <a:srgbClr val="004B88"/>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00">
              <a:solidFill>
                <a:srgbClr val="004B88"/>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GB" sz="1200" u="sng">
                <a:solidFill>
                  <a:srgbClr val="004B88"/>
                </a:solidFill>
                <a:latin typeface="Open Sans SemiBold"/>
                <a:ea typeface="Open Sans SemiBold"/>
                <a:cs typeface="Open Sans SemiBold"/>
                <a:sym typeface="Open Sans SemiBold"/>
                <a:hlinkClick r:id="rId3">
                  <a:extLst>
                    <a:ext uri="{A12FA001-AC4F-418D-AE19-62706E023703}">
                      <ahyp:hlinkClr xmlns:ahyp="http://schemas.microsoft.com/office/drawing/2018/hyperlinkcolor" val="tx"/>
                    </a:ext>
                  </a:extLst>
                </a:hlinkClick>
              </a:rPr>
              <a:t>https://www.citizensadvice.org.uk/cablink/running-local-offices/Management-information/Bureau-tools-for-stakeholders/demonstrating-your-local-impact/</a:t>
            </a:r>
            <a:endParaRPr sz="1200">
              <a:solidFill>
                <a:srgbClr val="004B88"/>
              </a:solidFill>
              <a:highlight>
                <a:schemeClr val="lt1"/>
              </a:highlight>
              <a:latin typeface="Open Sans SemiBold"/>
              <a:ea typeface="Open Sans SemiBold"/>
              <a:cs typeface="Open Sans SemiBold"/>
              <a:sym typeface="Open Sans SemiBold"/>
            </a:endParaRPr>
          </a:p>
          <a:p>
            <a:pPr marL="0" lvl="0" indent="0" algn="l" rtl="0">
              <a:spcBef>
                <a:spcPts val="0"/>
              </a:spcBef>
              <a:spcAft>
                <a:spcPts val="0"/>
              </a:spcAft>
              <a:buNone/>
            </a:pPr>
            <a:endParaRPr sz="1200">
              <a:solidFill>
                <a:srgbClr val="004B88"/>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GB" sz="1200">
                <a:solidFill>
                  <a:srgbClr val="004B88"/>
                </a:solidFill>
                <a:highlight>
                  <a:schemeClr val="lt1"/>
                </a:highlight>
                <a:latin typeface="Open Sans"/>
                <a:ea typeface="Open Sans"/>
                <a:cs typeface="Open Sans"/>
                <a:sym typeface="Open Sans"/>
              </a:rPr>
              <a:t>For more information, please refer to our technical annex ‘Modelling our value to society in 2016/17’, which can be found on the ‘All our impact’ page on the Citizens Advice website.</a:t>
            </a: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0e59dd851_1_2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0e59dd851_1_2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0e59dd851_1_1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0e59dd851_1_1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5c52f56ba_2_4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5c52f56ba_2_45: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5c52f56ba_0_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5c52f56ba_0_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004B88"/>
                </a:solidFill>
                <a:latin typeface="Open Sans"/>
                <a:ea typeface="Open Sans"/>
                <a:cs typeface="Open Sans"/>
                <a:sym typeface="Open Sans"/>
              </a:rPr>
              <a:t>These savings figures can be generated using the ‘local financial modelling tool’, which is the excel based tool that can be accessed via the drop down under ‘calculate my local value – local financial modelling tool’ on the </a:t>
            </a:r>
            <a:r>
              <a:rPr lang="en-GB" sz="1200" dirty="0" err="1">
                <a:solidFill>
                  <a:srgbClr val="004B88"/>
                </a:solidFill>
                <a:latin typeface="Open Sans"/>
                <a:ea typeface="Open Sans"/>
                <a:cs typeface="Open Sans"/>
                <a:sym typeface="Open Sans"/>
              </a:rPr>
              <a:t>Cablink</a:t>
            </a:r>
            <a:r>
              <a:rPr lang="en-GB" sz="1200" dirty="0">
                <a:solidFill>
                  <a:srgbClr val="004B88"/>
                </a:solidFill>
                <a:latin typeface="Open Sans"/>
                <a:ea typeface="Open Sans"/>
                <a:cs typeface="Open Sans"/>
                <a:sym typeface="Open Sans"/>
              </a:rPr>
              <a:t> page linked below. Instructions for using the tool can also be found on the same page. </a:t>
            </a:r>
            <a:endParaRPr sz="1200" dirty="0">
              <a:solidFill>
                <a:srgbClr val="004B88"/>
              </a:solidFill>
              <a:latin typeface="Open Sans"/>
              <a:ea typeface="Open Sans"/>
              <a:cs typeface="Open Sans"/>
              <a:sym typeface="Open Sans"/>
            </a:endParaRPr>
          </a:p>
          <a:p>
            <a:pPr marL="0" lvl="0" indent="0" algn="l" rtl="0">
              <a:spcBef>
                <a:spcPts val="0"/>
              </a:spcBef>
              <a:spcAft>
                <a:spcPts val="0"/>
              </a:spcAft>
              <a:buNone/>
            </a:pPr>
            <a:r>
              <a:rPr lang="en-GB" sz="1200" u="sng" dirty="0">
                <a:solidFill>
                  <a:srgbClr val="004B88"/>
                </a:solidFill>
                <a:latin typeface="Open Sans SemiBold"/>
                <a:ea typeface="Open Sans SemiBold"/>
                <a:cs typeface="Open Sans SemiBold"/>
                <a:sym typeface="Open Sans SemiBold"/>
                <a:hlinkClick r:id="rId3">
                  <a:extLst>
                    <a:ext uri="{A12FA001-AC4F-418D-AE19-62706E023703}">
                      <ahyp:hlinkClr xmlns:ahyp="http://schemas.microsoft.com/office/drawing/2018/hyperlinkcolor" val="tx"/>
                    </a:ext>
                  </a:extLst>
                </a:hlinkClick>
              </a:rPr>
              <a:t>https://www.citizensadvice.org.uk/cablink/running-local-offices/Management-information/Bureau-tools-for-stakeholders/demonstrating-your-local-impact/</a:t>
            </a:r>
            <a:endParaRPr sz="1200" dirty="0">
              <a:solidFill>
                <a:srgbClr val="004B88"/>
              </a:solidFill>
              <a:latin typeface="Open Sans SemiBold"/>
              <a:ea typeface="Open Sans SemiBold"/>
              <a:cs typeface="Open Sans SemiBold"/>
              <a:sym typeface="Open Sans SemiBo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5c52f56ba_0_2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5c52f56ba_0_2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004B88"/>
                </a:solidFill>
                <a:latin typeface="Open Sans"/>
                <a:ea typeface="Open Sans"/>
                <a:cs typeface="Open Sans"/>
                <a:sym typeface="Open Sans"/>
              </a:rPr>
              <a:t>You could also edit this to include a local example based on a local client. If you were to do this, we recommend you choose a story that enables you to show why people need the service, how it works and how issues connect (like Nina's does to illustrate what we do).</a:t>
            </a:r>
            <a:endParaRPr sz="1200" dirty="0">
              <a:solidFill>
                <a:srgbClr val="004B88"/>
              </a:solidFill>
              <a:latin typeface="Open Sans"/>
              <a:ea typeface="Open Sans"/>
              <a:cs typeface="Open Sans"/>
              <a:sym typeface="Open Sans"/>
            </a:endParaRPr>
          </a:p>
          <a:p>
            <a:pPr marL="0" lvl="0" indent="0" algn="l" rtl="0">
              <a:spcBef>
                <a:spcPts val="0"/>
              </a:spcBef>
              <a:spcAft>
                <a:spcPts val="0"/>
              </a:spcAft>
              <a:buNone/>
            </a:pPr>
            <a:r>
              <a:rPr lang="en-GB" sz="1200" dirty="0">
                <a:solidFill>
                  <a:srgbClr val="004B88"/>
                </a:solidFill>
                <a:latin typeface="Open Sans"/>
                <a:ea typeface="Open Sans"/>
                <a:cs typeface="Open Sans"/>
                <a:sym typeface="Open Sans"/>
              </a:rPr>
              <a:t>Number of clients and number of issues can be accessed via C3a or CS3a casebook report. </a:t>
            </a:r>
            <a:endParaRPr sz="1200" dirty="0">
              <a:solidFill>
                <a:srgbClr val="004B88"/>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5c52f56ba_0_6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5c52f56ba_0_6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rgbClr val="004B88"/>
                </a:solidFill>
                <a:highlight>
                  <a:schemeClr val="lt1"/>
                </a:highlight>
                <a:latin typeface="Open Sans"/>
                <a:ea typeface="Open Sans"/>
                <a:cs typeface="Open Sans"/>
                <a:sym typeface="Open Sans"/>
              </a:rPr>
              <a:t>Her story s</a:t>
            </a:r>
            <a:r>
              <a:rPr lang="en-GB" sz="1200">
                <a:solidFill>
                  <a:srgbClr val="004B88"/>
                </a:solidFill>
                <a:latin typeface="Open Sans"/>
                <a:ea typeface="Open Sans"/>
                <a:cs typeface="Open Sans"/>
                <a:sym typeface="Open Sans"/>
              </a:rPr>
              <a:t>hows how we help p</a:t>
            </a:r>
            <a:r>
              <a:rPr lang="en-GB" sz="1200">
                <a:solidFill>
                  <a:srgbClr val="004B88"/>
                </a:solidFill>
                <a:highlight>
                  <a:schemeClr val="lt1"/>
                </a:highlight>
                <a:latin typeface="Open Sans"/>
                <a:ea typeface="Open Sans"/>
                <a:cs typeface="Open Sans"/>
                <a:sym typeface="Open Sans"/>
              </a:rPr>
              <a:t>eople solve their problems and the impact this has on their lives and wider society.</a:t>
            </a: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c52f56ba_1_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c52f56ba_1_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004B88"/>
                </a:solidFill>
                <a:latin typeface="Open Sans"/>
                <a:ea typeface="Open Sans"/>
                <a:cs typeface="Open Sans"/>
                <a:sym typeface="Open Sans"/>
              </a:rPr>
              <a:t>Casebook reports C1a or CS1a  provide the number of people seen by channel as well as the number of activities by channel. Please note that if selecting clients, the total will be more than 100% as clients are seen by multiple channels.</a:t>
            </a: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5c52f56ba_1_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5c52f56ba_1_6: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5c52f56ba_1_1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5c52f56ba_1_12: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5c52f56ba_1_2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5c52f56ba_1_26: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rgbClr val="004B88"/>
                </a:solidFill>
                <a:highlight>
                  <a:schemeClr val="lt1"/>
                </a:highlight>
                <a:latin typeface="Open Sans"/>
                <a:ea typeface="Open Sans"/>
                <a:cs typeface="Open Sans"/>
                <a:sym typeface="Open Sans"/>
              </a:rPr>
              <a:t>Her story s</a:t>
            </a:r>
            <a:r>
              <a:rPr lang="en-GB" sz="1200">
                <a:solidFill>
                  <a:srgbClr val="004B88"/>
                </a:solidFill>
                <a:latin typeface="Open Sans"/>
                <a:ea typeface="Open Sans"/>
                <a:cs typeface="Open Sans"/>
                <a:sym typeface="Open Sans"/>
              </a:rPr>
              <a:t>hows how we help p</a:t>
            </a:r>
            <a:r>
              <a:rPr lang="en-GB" sz="1200">
                <a:solidFill>
                  <a:srgbClr val="004B88"/>
                </a:solidFill>
                <a:highlight>
                  <a:schemeClr val="lt1"/>
                </a:highlight>
                <a:latin typeface="Open Sans"/>
                <a:ea typeface="Open Sans"/>
                <a:cs typeface="Open Sans"/>
                <a:sym typeface="Open Sans"/>
              </a:rPr>
              <a:t>eople solve their problems and the impact this has on their lives and wider society.</a:t>
            </a:r>
            <a:endParaRPr sz="1200">
              <a:solidFill>
                <a:srgbClr val="004B88"/>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5c52f56ba_1_3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5c52f56ba_1_33: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rgbClr val="004B88"/>
                </a:solidFill>
                <a:latin typeface="Open Sans"/>
                <a:ea typeface="Open Sans"/>
                <a:cs typeface="Open Sans"/>
                <a:sym typeface="Open Sans"/>
              </a:rPr>
              <a:t>These stats are taken from our Citizens Advice outcomes and impact research (2020) – undertaken with 4,000 people we helped. Find more information on the ‘All our impact’ page on the Citizens Advice website.</a:t>
            </a:r>
            <a:endParaRPr sz="1200">
              <a:solidFill>
                <a:srgbClr val="004B88"/>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Heritage cover slide">
    <p:bg>
      <p:bgPr>
        <a:solidFill>
          <a:srgbClr val="FCBB6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4B88"/>
              </a:buClr>
              <a:buSzPts val="3000"/>
              <a:buFont typeface="Open Sans ExtraBold"/>
              <a:buNone/>
              <a:defRPr sz="4400" b="0" i="0" u="none" strike="noStrike" cap="none">
                <a:solidFill>
                  <a:srgbClr val="004B88"/>
                </a:solidFill>
                <a:latin typeface="Open Sans ExtraBold"/>
                <a:ea typeface="Open Sans ExtraBold"/>
                <a:cs typeface="Open Sans ExtraBold"/>
                <a:sym typeface="Open Sans ExtraBold"/>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sp>
        <p:nvSpPr>
          <p:cNvPr id="11" name="Google Shape;11;p2"/>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b" anchorCtr="0">
            <a:noAutofit/>
          </a:bodyPr>
          <a:lstStyle>
            <a:lvl1pPr marL="457200" marR="0" lvl="0" indent="-228600" rtl="0">
              <a:lnSpc>
                <a:spcPct val="100000"/>
              </a:lnSpc>
              <a:spcBef>
                <a:spcPts val="400"/>
              </a:spcBef>
              <a:spcAft>
                <a:spcPts val="0"/>
              </a:spcAft>
              <a:buClr>
                <a:srgbClr val="004B88"/>
              </a:buClr>
              <a:buSzPts val="1800"/>
              <a:buNone/>
              <a:defRPr sz="2000" i="0" u="none" strike="noStrike" cap="none">
                <a:solidFill>
                  <a:srgbClr val="004B88"/>
                </a:solidFill>
              </a:defRPr>
            </a:lvl1pPr>
            <a:lvl2pPr marL="914400" marR="0" lvl="1" indent="-406400" rtl="0">
              <a:lnSpc>
                <a:spcPct val="100000"/>
              </a:lnSpc>
              <a:spcBef>
                <a:spcPts val="560"/>
              </a:spcBef>
              <a:spcAft>
                <a:spcPts val="0"/>
              </a:spcAft>
              <a:buClr>
                <a:srgbClr val="004B88"/>
              </a:buClr>
              <a:buSzPts val="2800"/>
              <a:buChar char="–"/>
              <a:defRPr sz="2800" i="0" u="none" strike="noStrike" cap="none">
                <a:solidFill>
                  <a:srgbClr val="004B88"/>
                </a:solidFill>
              </a:defRPr>
            </a:lvl2pPr>
            <a:lvl3pPr marL="1371600" marR="0" lvl="2" indent="-381000" rtl="0">
              <a:lnSpc>
                <a:spcPct val="100000"/>
              </a:lnSpc>
              <a:spcBef>
                <a:spcPts val="480"/>
              </a:spcBef>
              <a:spcAft>
                <a:spcPts val="0"/>
              </a:spcAft>
              <a:buClr>
                <a:srgbClr val="004B88"/>
              </a:buClr>
              <a:buSzPts val="2400"/>
              <a:buChar char="•"/>
              <a:defRPr sz="2400" i="0" u="none" strike="noStrike" cap="none">
                <a:solidFill>
                  <a:srgbClr val="004B88"/>
                </a:solidFill>
              </a:defRPr>
            </a:lvl3pPr>
            <a:lvl4pPr marL="1828800" marR="0" lvl="3" indent="-355600" rtl="0">
              <a:lnSpc>
                <a:spcPct val="100000"/>
              </a:lnSpc>
              <a:spcBef>
                <a:spcPts val="400"/>
              </a:spcBef>
              <a:spcAft>
                <a:spcPts val="0"/>
              </a:spcAft>
              <a:buClr>
                <a:srgbClr val="004B88"/>
              </a:buClr>
              <a:buSzPts val="2000"/>
              <a:buChar char="–"/>
              <a:defRPr sz="2000" i="0" u="none" strike="noStrike" cap="none">
                <a:solidFill>
                  <a:srgbClr val="004B88"/>
                </a:solidFill>
              </a:defRPr>
            </a:lvl4pPr>
            <a:lvl5pPr marL="2286000" marR="0" lvl="4" indent="-355600" rtl="0">
              <a:lnSpc>
                <a:spcPct val="100000"/>
              </a:lnSpc>
              <a:spcBef>
                <a:spcPts val="400"/>
              </a:spcBef>
              <a:spcAft>
                <a:spcPts val="0"/>
              </a:spcAft>
              <a:buClr>
                <a:srgbClr val="004B88"/>
              </a:buClr>
              <a:buSzPts val="2000"/>
              <a:buChar char="»"/>
              <a:defRPr sz="2000" i="0" u="none" strike="noStrike" cap="none">
                <a:solidFill>
                  <a:srgbClr val="004B88"/>
                </a:solidFill>
              </a:defRPr>
            </a:lvl5pPr>
            <a:lvl6pPr marL="2743200" marR="0" lvl="5" indent="-355600" rtl="0">
              <a:lnSpc>
                <a:spcPct val="100000"/>
              </a:lnSpc>
              <a:spcBef>
                <a:spcPts val="400"/>
              </a:spcBef>
              <a:spcAft>
                <a:spcPts val="0"/>
              </a:spcAft>
              <a:buClr>
                <a:srgbClr val="004B88"/>
              </a:buClr>
              <a:buSzPts val="2000"/>
              <a:buChar char="•"/>
              <a:defRPr sz="2000" i="0" u="none" strike="noStrike" cap="none">
                <a:solidFill>
                  <a:srgbClr val="004B88"/>
                </a:solidFill>
              </a:defRPr>
            </a:lvl6pPr>
            <a:lvl7pPr marL="3200400" marR="0" lvl="6" indent="-355600" rtl="0">
              <a:lnSpc>
                <a:spcPct val="100000"/>
              </a:lnSpc>
              <a:spcBef>
                <a:spcPts val="400"/>
              </a:spcBef>
              <a:spcAft>
                <a:spcPts val="0"/>
              </a:spcAft>
              <a:buClr>
                <a:srgbClr val="004B88"/>
              </a:buClr>
              <a:buSzPts val="2000"/>
              <a:buChar char="•"/>
              <a:defRPr sz="2000" i="0" u="none" strike="noStrike" cap="none">
                <a:solidFill>
                  <a:srgbClr val="004B88"/>
                </a:solidFill>
              </a:defRPr>
            </a:lvl7pPr>
            <a:lvl8pPr marL="3657600" marR="0" lvl="7" indent="-355600" rtl="0">
              <a:lnSpc>
                <a:spcPct val="100000"/>
              </a:lnSpc>
              <a:spcBef>
                <a:spcPts val="400"/>
              </a:spcBef>
              <a:spcAft>
                <a:spcPts val="0"/>
              </a:spcAft>
              <a:buClr>
                <a:srgbClr val="004B88"/>
              </a:buClr>
              <a:buSzPts val="2000"/>
              <a:buChar char="•"/>
              <a:defRPr sz="2000" i="0" u="none" strike="noStrike" cap="none">
                <a:solidFill>
                  <a:srgbClr val="004B88"/>
                </a:solidFill>
              </a:defRPr>
            </a:lvl8pPr>
            <a:lvl9pPr marL="4114800" marR="0" lvl="8" indent="-355600" rtl="0">
              <a:lnSpc>
                <a:spcPct val="100000"/>
              </a:lnSpc>
              <a:spcBef>
                <a:spcPts val="400"/>
              </a:spcBef>
              <a:spcAft>
                <a:spcPts val="0"/>
              </a:spcAft>
              <a:buClr>
                <a:srgbClr val="004B88"/>
              </a:buClr>
              <a:buSzPts val="2000"/>
              <a:buChar char="•"/>
              <a:defRPr sz="2000" i="0" u="none" strike="noStrike" cap="none">
                <a:solidFill>
                  <a:srgbClr val="004B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 Text – 2 columns on white">
  <p:cSld name="TITLE_AND_BODY_10_1">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88"/>
              </a:buClr>
              <a:buSzPts val="3000"/>
              <a:buFont typeface="Open Sans ExtraBold"/>
              <a:buNone/>
              <a:defRPr sz="3000" b="0">
                <a:solidFill>
                  <a:srgbClr val="004B88"/>
                </a:solidFill>
                <a:latin typeface="Open Sans ExtraBold"/>
                <a:ea typeface="Open Sans ExtraBold"/>
                <a:cs typeface="Open Sans ExtraBold"/>
                <a:sym typeface="Open Sans ExtraBold"/>
              </a:defRPr>
            </a:lvl1pPr>
            <a:lvl2pPr lvl="1" rtl="0">
              <a:spcBef>
                <a:spcPts val="0"/>
              </a:spcBef>
              <a:spcAft>
                <a:spcPts val="0"/>
              </a:spcAft>
              <a:buClr>
                <a:srgbClr val="004B88"/>
              </a:buClr>
              <a:buSzPts val="3000"/>
              <a:buNone/>
              <a:defRPr sz="3000">
                <a:solidFill>
                  <a:srgbClr val="004B88"/>
                </a:solidFill>
              </a:defRPr>
            </a:lvl2pPr>
            <a:lvl3pPr lvl="2" rtl="0">
              <a:spcBef>
                <a:spcPts val="0"/>
              </a:spcBef>
              <a:spcAft>
                <a:spcPts val="0"/>
              </a:spcAft>
              <a:buClr>
                <a:srgbClr val="004B88"/>
              </a:buClr>
              <a:buSzPts val="3000"/>
              <a:buNone/>
              <a:defRPr sz="3000">
                <a:solidFill>
                  <a:srgbClr val="004B88"/>
                </a:solidFill>
              </a:defRPr>
            </a:lvl3pPr>
            <a:lvl4pPr lvl="3" rtl="0">
              <a:spcBef>
                <a:spcPts val="0"/>
              </a:spcBef>
              <a:spcAft>
                <a:spcPts val="0"/>
              </a:spcAft>
              <a:buClr>
                <a:srgbClr val="004B88"/>
              </a:buClr>
              <a:buSzPts val="3000"/>
              <a:buNone/>
              <a:defRPr sz="3000">
                <a:solidFill>
                  <a:srgbClr val="004B88"/>
                </a:solidFill>
              </a:defRPr>
            </a:lvl4pPr>
            <a:lvl5pPr lvl="4" rtl="0">
              <a:spcBef>
                <a:spcPts val="0"/>
              </a:spcBef>
              <a:spcAft>
                <a:spcPts val="0"/>
              </a:spcAft>
              <a:buClr>
                <a:srgbClr val="004B88"/>
              </a:buClr>
              <a:buSzPts val="3000"/>
              <a:buNone/>
              <a:defRPr sz="3000">
                <a:solidFill>
                  <a:srgbClr val="004B88"/>
                </a:solidFill>
              </a:defRPr>
            </a:lvl5pPr>
            <a:lvl6pPr lvl="5" rtl="0">
              <a:spcBef>
                <a:spcPts val="0"/>
              </a:spcBef>
              <a:spcAft>
                <a:spcPts val="0"/>
              </a:spcAft>
              <a:buClr>
                <a:srgbClr val="004B88"/>
              </a:buClr>
              <a:buSzPts val="3000"/>
              <a:buNone/>
              <a:defRPr sz="3000">
                <a:solidFill>
                  <a:srgbClr val="004B88"/>
                </a:solidFill>
              </a:defRPr>
            </a:lvl6pPr>
            <a:lvl7pPr lvl="6" rtl="0">
              <a:spcBef>
                <a:spcPts val="0"/>
              </a:spcBef>
              <a:spcAft>
                <a:spcPts val="0"/>
              </a:spcAft>
              <a:buClr>
                <a:srgbClr val="004B88"/>
              </a:buClr>
              <a:buSzPts val="3000"/>
              <a:buNone/>
              <a:defRPr sz="3000">
                <a:solidFill>
                  <a:srgbClr val="004B88"/>
                </a:solidFill>
              </a:defRPr>
            </a:lvl7pPr>
            <a:lvl8pPr lvl="7" rtl="0">
              <a:spcBef>
                <a:spcPts val="0"/>
              </a:spcBef>
              <a:spcAft>
                <a:spcPts val="0"/>
              </a:spcAft>
              <a:buClr>
                <a:srgbClr val="004B88"/>
              </a:buClr>
              <a:buSzPts val="3000"/>
              <a:buNone/>
              <a:defRPr sz="3000">
                <a:solidFill>
                  <a:srgbClr val="004B88"/>
                </a:solidFill>
              </a:defRPr>
            </a:lvl8pPr>
            <a:lvl9pPr lvl="8" rtl="0">
              <a:spcBef>
                <a:spcPts val="0"/>
              </a:spcBef>
              <a:spcAft>
                <a:spcPts val="0"/>
              </a:spcAft>
              <a:buClr>
                <a:srgbClr val="004B88"/>
              </a:buClr>
              <a:buSzPts val="3000"/>
              <a:buNone/>
              <a:defRPr sz="3000">
                <a:solidFill>
                  <a:srgbClr val="004B88"/>
                </a:solidFill>
              </a:defRPr>
            </a:lvl9pPr>
          </a:lstStyle>
          <a:p>
            <a:endParaRPr/>
          </a:p>
        </p:txBody>
      </p:sp>
      <p:sp>
        <p:nvSpPr>
          <p:cNvPr id="45" name="Google Shape;45;p11"/>
          <p:cNvSpPr txBox="1">
            <a:spLocks noGrp="1"/>
          </p:cNvSpPr>
          <p:nvPr>
            <p:ph type="body" idx="1"/>
          </p:nvPr>
        </p:nvSpPr>
        <p:spPr>
          <a:xfrm>
            <a:off x="603250" y="1246825"/>
            <a:ext cx="3741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11"/>
          <p:cNvSpPr txBox="1">
            <a:spLocks noGrp="1"/>
          </p:cNvSpPr>
          <p:nvPr>
            <p:ph type="body" idx="2"/>
          </p:nvPr>
        </p:nvSpPr>
        <p:spPr>
          <a:xfrm>
            <a:off x="4767850" y="1246825"/>
            <a:ext cx="3741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Text – 1 column on yellow">
  <p:cSld name="CUSTOM_8">
    <p:bg>
      <p:bgPr>
        <a:solidFill>
          <a:srgbClr val="FCBB69"/>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88"/>
              </a:buClr>
              <a:buSzPts val="3000"/>
              <a:buFont typeface="Open Sans ExtraBold"/>
              <a:buNone/>
              <a:defRPr sz="3000" b="0">
                <a:solidFill>
                  <a:srgbClr val="004B88"/>
                </a:solidFill>
                <a:latin typeface="Open Sans ExtraBold"/>
                <a:ea typeface="Open Sans ExtraBold"/>
                <a:cs typeface="Open Sans ExtraBold"/>
                <a:sym typeface="Open Sans ExtraBold"/>
              </a:defRPr>
            </a:lvl1pPr>
            <a:lvl2pPr lvl="1" rtl="0">
              <a:spcBef>
                <a:spcPts val="0"/>
              </a:spcBef>
              <a:spcAft>
                <a:spcPts val="0"/>
              </a:spcAft>
              <a:buClr>
                <a:srgbClr val="004B88"/>
              </a:buClr>
              <a:buSzPts val="3000"/>
              <a:buNone/>
              <a:defRPr sz="3000">
                <a:solidFill>
                  <a:srgbClr val="004B88"/>
                </a:solidFill>
              </a:defRPr>
            </a:lvl2pPr>
            <a:lvl3pPr lvl="2" rtl="0">
              <a:spcBef>
                <a:spcPts val="0"/>
              </a:spcBef>
              <a:spcAft>
                <a:spcPts val="0"/>
              </a:spcAft>
              <a:buClr>
                <a:srgbClr val="004B88"/>
              </a:buClr>
              <a:buSzPts val="3000"/>
              <a:buNone/>
              <a:defRPr sz="3000">
                <a:solidFill>
                  <a:srgbClr val="004B88"/>
                </a:solidFill>
              </a:defRPr>
            </a:lvl3pPr>
            <a:lvl4pPr lvl="3" rtl="0">
              <a:spcBef>
                <a:spcPts val="0"/>
              </a:spcBef>
              <a:spcAft>
                <a:spcPts val="0"/>
              </a:spcAft>
              <a:buClr>
                <a:srgbClr val="004B88"/>
              </a:buClr>
              <a:buSzPts val="3000"/>
              <a:buNone/>
              <a:defRPr sz="3000">
                <a:solidFill>
                  <a:srgbClr val="004B88"/>
                </a:solidFill>
              </a:defRPr>
            </a:lvl4pPr>
            <a:lvl5pPr lvl="4" rtl="0">
              <a:spcBef>
                <a:spcPts val="0"/>
              </a:spcBef>
              <a:spcAft>
                <a:spcPts val="0"/>
              </a:spcAft>
              <a:buClr>
                <a:srgbClr val="004B88"/>
              </a:buClr>
              <a:buSzPts val="3000"/>
              <a:buNone/>
              <a:defRPr sz="3000">
                <a:solidFill>
                  <a:srgbClr val="004B88"/>
                </a:solidFill>
              </a:defRPr>
            </a:lvl5pPr>
            <a:lvl6pPr lvl="5" rtl="0">
              <a:spcBef>
                <a:spcPts val="0"/>
              </a:spcBef>
              <a:spcAft>
                <a:spcPts val="0"/>
              </a:spcAft>
              <a:buClr>
                <a:srgbClr val="004B88"/>
              </a:buClr>
              <a:buSzPts val="3000"/>
              <a:buNone/>
              <a:defRPr sz="3000">
                <a:solidFill>
                  <a:srgbClr val="004B88"/>
                </a:solidFill>
              </a:defRPr>
            </a:lvl6pPr>
            <a:lvl7pPr lvl="6" rtl="0">
              <a:spcBef>
                <a:spcPts val="0"/>
              </a:spcBef>
              <a:spcAft>
                <a:spcPts val="0"/>
              </a:spcAft>
              <a:buClr>
                <a:srgbClr val="004B88"/>
              </a:buClr>
              <a:buSzPts val="3000"/>
              <a:buNone/>
              <a:defRPr sz="3000">
                <a:solidFill>
                  <a:srgbClr val="004B88"/>
                </a:solidFill>
              </a:defRPr>
            </a:lvl7pPr>
            <a:lvl8pPr lvl="7" rtl="0">
              <a:spcBef>
                <a:spcPts val="0"/>
              </a:spcBef>
              <a:spcAft>
                <a:spcPts val="0"/>
              </a:spcAft>
              <a:buClr>
                <a:srgbClr val="004B88"/>
              </a:buClr>
              <a:buSzPts val="3000"/>
              <a:buNone/>
              <a:defRPr sz="3000">
                <a:solidFill>
                  <a:srgbClr val="004B88"/>
                </a:solidFill>
              </a:defRPr>
            </a:lvl8pPr>
            <a:lvl9pPr lvl="8" rtl="0">
              <a:spcBef>
                <a:spcPts val="0"/>
              </a:spcBef>
              <a:spcAft>
                <a:spcPts val="0"/>
              </a:spcAft>
              <a:buClr>
                <a:srgbClr val="004B88"/>
              </a:buClr>
              <a:buSzPts val="3000"/>
              <a:buNone/>
              <a:defRPr sz="3000">
                <a:solidFill>
                  <a:srgbClr val="004B88"/>
                </a:solidFill>
              </a:defRPr>
            </a:lvl9pPr>
          </a:lstStyle>
          <a:p>
            <a:endParaRPr/>
          </a:p>
        </p:txBody>
      </p:sp>
      <p:sp>
        <p:nvSpPr>
          <p:cNvPr id="14" name="Google Shape;14;p3"/>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Text – 2 columns on yellow">
  <p:cSld name="CUSTOM_8_3">
    <p:bg>
      <p:bgPr>
        <a:solidFill>
          <a:srgbClr val="FCBB69"/>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88"/>
              </a:buClr>
              <a:buSzPts val="3000"/>
              <a:buFont typeface="Open Sans ExtraBold"/>
              <a:buNone/>
              <a:defRPr sz="3000" b="0">
                <a:solidFill>
                  <a:srgbClr val="004B88"/>
                </a:solidFill>
                <a:latin typeface="Open Sans ExtraBold"/>
                <a:ea typeface="Open Sans ExtraBold"/>
                <a:cs typeface="Open Sans ExtraBold"/>
                <a:sym typeface="Open Sans ExtraBold"/>
              </a:defRPr>
            </a:lvl1pPr>
            <a:lvl2pPr lvl="1"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2pPr>
            <a:lvl3pPr lvl="2"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3pPr>
            <a:lvl4pPr lvl="3"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4pPr>
            <a:lvl5pPr lvl="4"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5pPr>
            <a:lvl6pPr lvl="5"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6pPr>
            <a:lvl7pPr lvl="6"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7pPr>
            <a:lvl8pPr lvl="7"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8pPr>
            <a:lvl9pPr lvl="8" rt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9pPr>
          </a:lstStyle>
          <a:p>
            <a:endParaRPr/>
          </a:p>
        </p:txBody>
      </p:sp>
      <p:sp>
        <p:nvSpPr>
          <p:cNvPr id="17" name="Google Shape;17;p4"/>
          <p:cNvSpPr txBox="1">
            <a:spLocks noGrp="1"/>
          </p:cNvSpPr>
          <p:nvPr>
            <p:ph type="body" idx="1"/>
          </p:nvPr>
        </p:nvSpPr>
        <p:spPr>
          <a:xfrm>
            <a:off x="603250" y="1246825"/>
            <a:ext cx="37404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
        <p:nvSpPr>
          <p:cNvPr id="18" name="Google Shape;18;p4"/>
          <p:cNvSpPr txBox="1">
            <a:spLocks noGrp="1"/>
          </p:cNvSpPr>
          <p:nvPr>
            <p:ph type="body" idx="2"/>
          </p:nvPr>
        </p:nvSpPr>
        <p:spPr>
          <a:xfrm>
            <a:off x="4768750" y="1246825"/>
            <a:ext cx="37404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Text – 1 column on blue">
  <p:cSld name="CUSTOM_8_1">
    <p:bg>
      <p:bgPr>
        <a:solidFill>
          <a:srgbClr val="004B88"/>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CBB69"/>
              </a:buClr>
              <a:buSzPts val="3000"/>
              <a:buFont typeface="Open Sans ExtraBold"/>
              <a:buNone/>
              <a:defRPr sz="3000" b="0">
                <a:solidFill>
                  <a:srgbClr val="FCBB69"/>
                </a:solidFill>
                <a:latin typeface="Open Sans ExtraBold"/>
                <a:ea typeface="Open Sans ExtraBold"/>
                <a:cs typeface="Open Sans ExtraBold"/>
                <a:sym typeface="Open Sans ExtraBold"/>
              </a:defRPr>
            </a:lvl1pPr>
            <a:lvl2pPr lvl="1"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2pPr>
            <a:lvl3pPr lvl="2"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3pPr>
            <a:lvl4pPr lvl="3"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4pPr>
            <a:lvl5pPr lvl="4"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5pPr>
            <a:lvl6pPr lvl="5"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6pPr>
            <a:lvl7pPr lvl="6"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7pPr>
            <a:lvl8pPr lvl="7"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8pPr>
            <a:lvl9pPr lvl="8"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9pPr>
          </a:lstStyle>
          <a:p>
            <a:endParaRPr/>
          </a:p>
        </p:txBody>
      </p:sp>
      <p:sp>
        <p:nvSpPr>
          <p:cNvPr id="21" name="Google Shape;21;p5"/>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CBB69"/>
              </a:buClr>
              <a:buSzPts val="1800"/>
              <a:buChar char="●"/>
              <a:defRPr>
                <a:solidFill>
                  <a:srgbClr val="FCBB69"/>
                </a:solidFill>
              </a:defRPr>
            </a:lvl1pPr>
            <a:lvl2pPr marL="914400" lvl="1" indent="-342900" rtl="0">
              <a:spcBef>
                <a:spcPts val="1000"/>
              </a:spcBef>
              <a:spcAft>
                <a:spcPts val="0"/>
              </a:spcAft>
              <a:buClr>
                <a:srgbClr val="FCBB69"/>
              </a:buClr>
              <a:buSzPts val="1800"/>
              <a:buChar char="○"/>
              <a:defRPr>
                <a:solidFill>
                  <a:srgbClr val="FCBB69"/>
                </a:solidFill>
              </a:defRPr>
            </a:lvl2pPr>
            <a:lvl3pPr marL="1371600" lvl="2" indent="-342900" rtl="0">
              <a:spcBef>
                <a:spcPts val="1000"/>
              </a:spcBef>
              <a:spcAft>
                <a:spcPts val="0"/>
              </a:spcAft>
              <a:buClr>
                <a:srgbClr val="FCBB69"/>
              </a:buClr>
              <a:buSzPts val="1800"/>
              <a:buChar char="■"/>
              <a:defRPr>
                <a:solidFill>
                  <a:srgbClr val="FCBB69"/>
                </a:solidFill>
              </a:defRPr>
            </a:lvl3pPr>
            <a:lvl4pPr marL="1828800" lvl="3" indent="-342900" rtl="0">
              <a:spcBef>
                <a:spcPts val="1000"/>
              </a:spcBef>
              <a:spcAft>
                <a:spcPts val="0"/>
              </a:spcAft>
              <a:buClr>
                <a:srgbClr val="FCBB69"/>
              </a:buClr>
              <a:buSzPts val="1800"/>
              <a:buChar char="●"/>
              <a:defRPr>
                <a:solidFill>
                  <a:srgbClr val="FCBB69"/>
                </a:solidFill>
              </a:defRPr>
            </a:lvl4pPr>
            <a:lvl5pPr marL="2286000" lvl="4" indent="-342900" rtl="0">
              <a:spcBef>
                <a:spcPts val="1000"/>
              </a:spcBef>
              <a:spcAft>
                <a:spcPts val="0"/>
              </a:spcAft>
              <a:buClr>
                <a:srgbClr val="FCBB69"/>
              </a:buClr>
              <a:buSzPts val="1800"/>
              <a:buChar char="○"/>
              <a:defRPr>
                <a:solidFill>
                  <a:srgbClr val="FCBB69"/>
                </a:solidFill>
              </a:defRPr>
            </a:lvl5pPr>
            <a:lvl6pPr marL="2743200" lvl="5" indent="-342900" rtl="0">
              <a:spcBef>
                <a:spcPts val="1000"/>
              </a:spcBef>
              <a:spcAft>
                <a:spcPts val="0"/>
              </a:spcAft>
              <a:buClr>
                <a:srgbClr val="FCBB69"/>
              </a:buClr>
              <a:buSzPts val="1800"/>
              <a:buChar char="■"/>
              <a:defRPr>
                <a:solidFill>
                  <a:srgbClr val="FCBB69"/>
                </a:solidFill>
              </a:defRPr>
            </a:lvl6pPr>
            <a:lvl7pPr marL="3200400" lvl="6" indent="-342900" rtl="0">
              <a:spcBef>
                <a:spcPts val="1000"/>
              </a:spcBef>
              <a:spcAft>
                <a:spcPts val="0"/>
              </a:spcAft>
              <a:buClr>
                <a:srgbClr val="FCBB69"/>
              </a:buClr>
              <a:buSzPts val="1800"/>
              <a:buChar char="●"/>
              <a:defRPr>
                <a:solidFill>
                  <a:srgbClr val="FCBB69"/>
                </a:solidFill>
              </a:defRPr>
            </a:lvl7pPr>
            <a:lvl8pPr marL="3657600" lvl="7" indent="-342900" rtl="0">
              <a:spcBef>
                <a:spcPts val="1000"/>
              </a:spcBef>
              <a:spcAft>
                <a:spcPts val="0"/>
              </a:spcAft>
              <a:buClr>
                <a:srgbClr val="FCBB69"/>
              </a:buClr>
              <a:buSzPts val="1800"/>
              <a:buChar char="○"/>
              <a:defRPr>
                <a:solidFill>
                  <a:srgbClr val="FCBB69"/>
                </a:solidFill>
              </a:defRPr>
            </a:lvl8pPr>
            <a:lvl9pPr marL="4114800" lvl="8" indent="-342900" rtl="0">
              <a:spcBef>
                <a:spcPts val="1000"/>
              </a:spcBef>
              <a:spcAft>
                <a:spcPts val="1000"/>
              </a:spcAft>
              <a:buClr>
                <a:srgbClr val="FCBB69"/>
              </a:buClr>
              <a:buSzPts val="1800"/>
              <a:buChar char="■"/>
              <a:defRPr>
                <a:solidFill>
                  <a:srgbClr val="FCBB6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 Text – 2 columns on blue">
  <p:cSld name="CUSTOM_8_1_1">
    <p:bg>
      <p:bgPr>
        <a:solidFill>
          <a:srgbClr val="004B88"/>
        </a:soli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CBB69"/>
              </a:buClr>
              <a:buSzPts val="3000"/>
              <a:buFont typeface="Open Sans ExtraBold"/>
              <a:buNone/>
              <a:defRPr sz="3000" b="0">
                <a:solidFill>
                  <a:srgbClr val="FCBB69"/>
                </a:solidFill>
                <a:latin typeface="Open Sans ExtraBold"/>
                <a:ea typeface="Open Sans ExtraBold"/>
                <a:cs typeface="Open Sans ExtraBold"/>
                <a:sym typeface="Open Sans ExtraBold"/>
              </a:defRPr>
            </a:lvl1pPr>
            <a:lvl2pPr lvl="1"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2pPr>
            <a:lvl3pPr lvl="2"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3pPr>
            <a:lvl4pPr lvl="3"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4pPr>
            <a:lvl5pPr lvl="4"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5pPr>
            <a:lvl6pPr lvl="5"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6pPr>
            <a:lvl7pPr lvl="6"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7pPr>
            <a:lvl8pPr lvl="7"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8pPr>
            <a:lvl9pPr lvl="8" rtl="0">
              <a:spcBef>
                <a:spcPts val="0"/>
              </a:spcBef>
              <a:spcAft>
                <a:spcPts val="0"/>
              </a:spcAft>
              <a:buSzPts val="3000"/>
              <a:buFont typeface="Open Sans ExtraBold"/>
              <a:buNone/>
              <a:defRPr sz="3000">
                <a:latin typeface="Open Sans ExtraBold"/>
                <a:ea typeface="Open Sans ExtraBold"/>
                <a:cs typeface="Open Sans ExtraBold"/>
                <a:sym typeface="Open Sans ExtraBold"/>
              </a:defRPr>
            </a:lvl9pPr>
          </a:lstStyle>
          <a:p>
            <a:endParaRPr/>
          </a:p>
        </p:txBody>
      </p:sp>
      <p:sp>
        <p:nvSpPr>
          <p:cNvPr id="24" name="Google Shape;24;p6"/>
          <p:cNvSpPr txBox="1">
            <a:spLocks noGrp="1"/>
          </p:cNvSpPr>
          <p:nvPr>
            <p:ph type="body" idx="1"/>
          </p:nvPr>
        </p:nvSpPr>
        <p:spPr>
          <a:xfrm>
            <a:off x="603250" y="1246825"/>
            <a:ext cx="37404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CBB69"/>
              </a:buClr>
              <a:buSzPts val="1800"/>
              <a:buChar char="●"/>
              <a:defRPr>
                <a:solidFill>
                  <a:srgbClr val="FCBB69"/>
                </a:solidFill>
              </a:defRPr>
            </a:lvl1pPr>
            <a:lvl2pPr marL="914400" lvl="1" indent="-342900" rtl="0">
              <a:spcBef>
                <a:spcPts val="1000"/>
              </a:spcBef>
              <a:spcAft>
                <a:spcPts val="0"/>
              </a:spcAft>
              <a:buClr>
                <a:srgbClr val="FCBB69"/>
              </a:buClr>
              <a:buSzPts val="1800"/>
              <a:buChar char="○"/>
              <a:defRPr>
                <a:solidFill>
                  <a:srgbClr val="FCBB69"/>
                </a:solidFill>
              </a:defRPr>
            </a:lvl2pPr>
            <a:lvl3pPr marL="1371600" lvl="2" indent="-342900" rtl="0">
              <a:spcBef>
                <a:spcPts val="1000"/>
              </a:spcBef>
              <a:spcAft>
                <a:spcPts val="0"/>
              </a:spcAft>
              <a:buClr>
                <a:srgbClr val="FCBB69"/>
              </a:buClr>
              <a:buSzPts val="1800"/>
              <a:buChar char="■"/>
              <a:defRPr>
                <a:solidFill>
                  <a:srgbClr val="FCBB69"/>
                </a:solidFill>
              </a:defRPr>
            </a:lvl3pPr>
            <a:lvl4pPr marL="1828800" lvl="3" indent="-342900" rtl="0">
              <a:spcBef>
                <a:spcPts val="1000"/>
              </a:spcBef>
              <a:spcAft>
                <a:spcPts val="0"/>
              </a:spcAft>
              <a:buClr>
                <a:srgbClr val="FCBB69"/>
              </a:buClr>
              <a:buSzPts val="1800"/>
              <a:buChar char="●"/>
              <a:defRPr>
                <a:solidFill>
                  <a:srgbClr val="FCBB69"/>
                </a:solidFill>
              </a:defRPr>
            </a:lvl4pPr>
            <a:lvl5pPr marL="2286000" lvl="4" indent="-342900" rtl="0">
              <a:spcBef>
                <a:spcPts val="1000"/>
              </a:spcBef>
              <a:spcAft>
                <a:spcPts val="0"/>
              </a:spcAft>
              <a:buClr>
                <a:srgbClr val="FCBB69"/>
              </a:buClr>
              <a:buSzPts val="1800"/>
              <a:buChar char="○"/>
              <a:defRPr>
                <a:solidFill>
                  <a:srgbClr val="FCBB69"/>
                </a:solidFill>
              </a:defRPr>
            </a:lvl5pPr>
            <a:lvl6pPr marL="2743200" lvl="5" indent="-342900" rtl="0">
              <a:spcBef>
                <a:spcPts val="1000"/>
              </a:spcBef>
              <a:spcAft>
                <a:spcPts val="0"/>
              </a:spcAft>
              <a:buClr>
                <a:srgbClr val="FCBB69"/>
              </a:buClr>
              <a:buSzPts val="1800"/>
              <a:buChar char="■"/>
              <a:defRPr>
                <a:solidFill>
                  <a:srgbClr val="FCBB69"/>
                </a:solidFill>
              </a:defRPr>
            </a:lvl6pPr>
            <a:lvl7pPr marL="3200400" lvl="6" indent="-342900" rtl="0">
              <a:spcBef>
                <a:spcPts val="1000"/>
              </a:spcBef>
              <a:spcAft>
                <a:spcPts val="0"/>
              </a:spcAft>
              <a:buClr>
                <a:srgbClr val="FCBB69"/>
              </a:buClr>
              <a:buSzPts val="1800"/>
              <a:buChar char="●"/>
              <a:defRPr>
                <a:solidFill>
                  <a:srgbClr val="FCBB69"/>
                </a:solidFill>
              </a:defRPr>
            </a:lvl7pPr>
            <a:lvl8pPr marL="3657600" lvl="7" indent="-342900" rtl="0">
              <a:spcBef>
                <a:spcPts val="1000"/>
              </a:spcBef>
              <a:spcAft>
                <a:spcPts val="0"/>
              </a:spcAft>
              <a:buClr>
                <a:srgbClr val="FCBB69"/>
              </a:buClr>
              <a:buSzPts val="1800"/>
              <a:buChar char="○"/>
              <a:defRPr>
                <a:solidFill>
                  <a:srgbClr val="FCBB69"/>
                </a:solidFill>
              </a:defRPr>
            </a:lvl8pPr>
            <a:lvl9pPr marL="4114800" lvl="8" indent="-342900" rtl="0">
              <a:spcBef>
                <a:spcPts val="1000"/>
              </a:spcBef>
              <a:spcAft>
                <a:spcPts val="1000"/>
              </a:spcAft>
              <a:buClr>
                <a:srgbClr val="FCBB69"/>
              </a:buClr>
              <a:buSzPts val="1800"/>
              <a:buChar char="■"/>
              <a:defRPr>
                <a:solidFill>
                  <a:srgbClr val="FCBB69"/>
                </a:solidFill>
              </a:defRPr>
            </a:lvl9pPr>
          </a:lstStyle>
          <a:p>
            <a:endParaRPr/>
          </a:p>
        </p:txBody>
      </p:sp>
      <p:sp>
        <p:nvSpPr>
          <p:cNvPr id="25" name="Google Shape;25;p6"/>
          <p:cNvSpPr txBox="1">
            <a:spLocks noGrp="1"/>
          </p:cNvSpPr>
          <p:nvPr>
            <p:ph type="body" idx="2"/>
          </p:nvPr>
        </p:nvSpPr>
        <p:spPr>
          <a:xfrm>
            <a:off x="4768750" y="1246825"/>
            <a:ext cx="37404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CBB69"/>
              </a:buClr>
              <a:buSzPts val="1800"/>
              <a:buChar char="●"/>
              <a:defRPr>
                <a:solidFill>
                  <a:srgbClr val="FCBB69"/>
                </a:solidFill>
              </a:defRPr>
            </a:lvl1pPr>
            <a:lvl2pPr marL="914400" lvl="1" indent="-342900" rtl="0">
              <a:spcBef>
                <a:spcPts val="1000"/>
              </a:spcBef>
              <a:spcAft>
                <a:spcPts val="0"/>
              </a:spcAft>
              <a:buClr>
                <a:srgbClr val="FCBB69"/>
              </a:buClr>
              <a:buSzPts val="1800"/>
              <a:buChar char="○"/>
              <a:defRPr>
                <a:solidFill>
                  <a:srgbClr val="FCBB69"/>
                </a:solidFill>
              </a:defRPr>
            </a:lvl2pPr>
            <a:lvl3pPr marL="1371600" lvl="2" indent="-342900" rtl="0">
              <a:spcBef>
                <a:spcPts val="1000"/>
              </a:spcBef>
              <a:spcAft>
                <a:spcPts val="0"/>
              </a:spcAft>
              <a:buClr>
                <a:srgbClr val="FCBB69"/>
              </a:buClr>
              <a:buSzPts val="1800"/>
              <a:buChar char="■"/>
              <a:defRPr>
                <a:solidFill>
                  <a:srgbClr val="FCBB69"/>
                </a:solidFill>
              </a:defRPr>
            </a:lvl3pPr>
            <a:lvl4pPr marL="1828800" lvl="3" indent="-342900" rtl="0">
              <a:spcBef>
                <a:spcPts val="1000"/>
              </a:spcBef>
              <a:spcAft>
                <a:spcPts val="0"/>
              </a:spcAft>
              <a:buClr>
                <a:srgbClr val="FCBB69"/>
              </a:buClr>
              <a:buSzPts val="1800"/>
              <a:buChar char="●"/>
              <a:defRPr>
                <a:solidFill>
                  <a:srgbClr val="FCBB69"/>
                </a:solidFill>
              </a:defRPr>
            </a:lvl4pPr>
            <a:lvl5pPr marL="2286000" lvl="4" indent="-342900" rtl="0">
              <a:spcBef>
                <a:spcPts val="1000"/>
              </a:spcBef>
              <a:spcAft>
                <a:spcPts val="0"/>
              </a:spcAft>
              <a:buClr>
                <a:srgbClr val="FCBB69"/>
              </a:buClr>
              <a:buSzPts val="1800"/>
              <a:buChar char="○"/>
              <a:defRPr>
                <a:solidFill>
                  <a:srgbClr val="FCBB69"/>
                </a:solidFill>
              </a:defRPr>
            </a:lvl5pPr>
            <a:lvl6pPr marL="2743200" lvl="5" indent="-342900" rtl="0">
              <a:spcBef>
                <a:spcPts val="1000"/>
              </a:spcBef>
              <a:spcAft>
                <a:spcPts val="0"/>
              </a:spcAft>
              <a:buClr>
                <a:srgbClr val="FCBB69"/>
              </a:buClr>
              <a:buSzPts val="1800"/>
              <a:buChar char="■"/>
              <a:defRPr>
                <a:solidFill>
                  <a:srgbClr val="FCBB69"/>
                </a:solidFill>
              </a:defRPr>
            </a:lvl6pPr>
            <a:lvl7pPr marL="3200400" lvl="6" indent="-342900" rtl="0">
              <a:spcBef>
                <a:spcPts val="1000"/>
              </a:spcBef>
              <a:spcAft>
                <a:spcPts val="0"/>
              </a:spcAft>
              <a:buClr>
                <a:srgbClr val="FCBB69"/>
              </a:buClr>
              <a:buSzPts val="1800"/>
              <a:buChar char="●"/>
              <a:defRPr>
                <a:solidFill>
                  <a:srgbClr val="FCBB69"/>
                </a:solidFill>
              </a:defRPr>
            </a:lvl7pPr>
            <a:lvl8pPr marL="3657600" lvl="7" indent="-342900" rtl="0">
              <a:spcBef>
                <a:spcPts val="1000"/>
              </a:spcBef>
              <a:spcAft>
                <a:spcPts val="0"/>
              </a:spcAft>
              <a:buClr>
                <a:srgbClr val="FCBB69"/>
              </a:buClr>
              <a:buSzPts val="1800"/>
              <a:buChar char="○"/>
              <a:defRPr>
                <a:solidFill>
                  <a:srgbClr val="FCBB69"/>
                </a:solidFill>
              </a:defRPr>
            </a:lvl8pPr>
            <a:lvl9pPr marL="4114800" lvl="8" indent="-342900" rtl="0">
              <a:spcBef>
                <a:spcPts val="1000"/>
              </a:spcBef>
              <a:spcAft>
                <a:spcPts val="1000"/>
              </a:spcAft>
              <a:buClr>
                <a:srgbClr val="FCBB69"/>
              </a:buClr>
              <a:buSzPts val="1800"/>
              <a:buChar char="■"/>
              <a:defRPr>
                <a:solidFill>
                  <a:srgbClr val="FCBB6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 Text – split white and yellow">
  <p:cSld name="CUSTOM_4_1">
    <p:spTree>
      <p:nvGrpSpPr>
        <p:cNvPr id="1" name="Shape 26"/>
        <p:cNvGrpSpPr/>
        <p:nvPr/>
      </p:nvGrpSpPr>
      <p:grpSpPr>
        <a:xfrm>
          <a:off x="0" y="0"/>
          <a:ext cx="0" cy="0"/>
          <a:chOff x="0" y="0"/>
          <a:chExt cx="0" cy="0"/>
        </a:xfrm>
      </p:grpSpPr>
      <p:sp>
        <p:nvSpPr>
          <p:cNvPr id="27" name="Google Shape;27;p7"/>
          <p:cNvSpPr/>
          <p:nvPr/>
        </p:nvSpPr>
        <p:spPr>
          <a:xfrm flipH="1">
            <a:off x="4572000" y="-11675"/>
            <a:ext cx="4572000" cy="5155200"/>
          </a:xfrm>
          <a:prstGeom prst="rect">
            <a:avLst/>
          </a:prstGeom>
          <a:solidFill>
            <a:srgbClr val="FCB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txBox="1">
            <a:spLocks noGrp="1"/>
          </p:cNvSpPr>
          <p:nvPr>
            <p:ph type="title"/>
          </p:nvPr>
        </p:nvSpPr>
        <p:spPr>
          <a:xfrm>
            <a:off x="603250" y="445025"/>
            <a:ext cx="3354000" cy="11199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b="0">
                <a:solidFill>
                  <a:srgbClr val="004B88"/>
                </a:solidFill>
                <a:latin typeface="Open Sans ExtraBold"/>
                <a:ea typeface="Open Sans ExtraBold"/>
                <a:cs typeface="Open Sans ExtraBold"/>
                <a:sym typeface="Open Sans ExtraBold"/>
              </a:defRPr>
            </a:lvl1pPr>
            <a:lvl2pPr lvl="1" rtl="0">
              <a:spcBef>
                <a:spcPts val="0"/>
              </a:spcBef>
              <a:spcAft>
                <a:spcPts val="0"/>
              </a:spcAft>
              <a:buNone/>
              <a:defRPr b="0">
                <a:latin typeface="Open Sans ExtraBold"/>
                <a:ea typeface="Open Sans ExtraBold"/>
                <a:cs typeface="Open Sans ExtraBold"/>
                <a:sym typeface="Open Sans ExtraBold"/>
              </a:defRPr>
            </a:lvl2pPr>
            <a:lvl3pPr lvl="2" rtl="0">
              <a:spcBef>
                <a:spcPts val="0"/>
              </a:spcBef>
              <a:spcAft>
                <a:spcPts val="0"/>
              </a:spcAft>
              <a:buNone/>
              <a:defRPr b="0">
                <a:latin typeface="Open Sans ExtraBold"/>
                <a:ea typeface="Open Sans ExtraBold"/>
                <a:cs typeface="Open Sans ExtraBold"/>
                <a:sym typeface="Open Sans ExtraBold"/>
              </a:defRPr>
            </a:lvl3pPr>
            <a:lvl4pPr lvl="3" rtl="0">
              <a:spcBef>
                <a:spcPts val="0"/>
              </a:spcBef>
              <a:spcAft>
                <a:spcPts val="0"/>
              </a:spcAft>
              <a:buNone/>
              <a:defRPr b="0">
                <a:latin typeface="Open Sans ExtraBold"/>
                <a:ea typeface="Open Sans ExtraBold"/>
                <a:cs typeface="Open Sans ExtraBold"/>
                <a:sym typeface="Open Sans ExtraBold"/>
              </a:defRPr>
            </a:lvl4pPr>
            <a:lvl5pPr lvl="4" rtl="0">
              <a:spcBef>
                <a:spcPts val="0"/>
              </a:spcBef>
              <a:spcAft>
                <a:spcPts val="0"/>
              </a:spcAft>
              <a:buNone/>
              <a:defRPr b="0">
                <a:latin typeface="Open Sans ExtraBold"/>
                <a:ea typeface="Open Sans ExtraBold"/>
                <a:cs typeface="Open Sans ExtraBold"/>
                <a:sym typeface="Open Sans ExtraBold"/>
              </a:defRPr>
            </a:lvl5pPr>
            <a:lvl6pPr lvl="5" rtl="0">
              <a:spcBef>
                <a:spcPts val="0"/>
              </a:spcBef>
              <a:spcAft>
                <a:spcPts val="0"/>
              </a:spcAft>
              <a:buNone/>
              <a:defRPr b="0">
                <a:latin typeface="Open Sans ExtraBold"/>
                <a:ea typeface="Open Sans ExtraBold"/>
                <a:cs typeface="Open Sans ExtraBold"/>
                <a:sym typeface="Open Sans ExtraBold"/>
              </a:defRPr>
            </a:lvl6pPr>
            <a:lvl7pPr lvl="6" rtl="0">
              <a:spcBef>
                <a:spcPts val="0"/>
              </a:spcBef>
              <a:spcAft>
                <a:spcPts val="0"/>
              </a:spcAft>
              <a:buNone/>
              <a:defRPr b="0">
                <a:latin typeface="Open Sans ExtraBold"/>
                <a:ea typeface="Open Sans ExtraBold"/>
                <a:cs typeface="Open Sans ExtraBold"/>
                <a:sym typeface="Open Sans ExtraBold"/>
              </a:defRPr>
            </a:lvl7pPr>
            <a:lvl8pPr lvl="7" rtl="0">
              <a:spcBef>
                <a:spcPts val="0"/>
              </a:spcBef>
              <a:spcAft>
                <a:spcPts val="0"/>
              </a:spcAft>
              <a:buNone/>
              <a:defRPr b="0">
                <a:latin typeface="Open Sans ExtraBold"/>
                <a:ea typeface="Open Sans ExtraBold"/>
                <a:cs typeface="Open Sans ExtraBold"/>
                <a:sym typeface="Open Sans ExtraBold"/>
              </a:defRPr>
            </a:lvl8pPr>
            <a:lvl9pPr lvl="8" rtl="0">
              <a:spcBef>
                <a:spcPts val="0"/>
              </a:spcBef>
              <a:spcAft>
                <a:spcPts val="0"/>
              </a:spcAft>
              <a:buNone/>
              <a:defRPr b="0">
                <a:latin typeface="Open Sans ExtraBold"/>
                <a:ea typeface="Open Sans ExtraBold"/>
                <a:cs typeface="Open Sans ExtraBold"/>
                <a:sym typeface="Open Sans ExtraBold"/>
              </a:defRPr>
            </a:lvl9pPr>
          </a:lstStyle>
          <a:p>
            <a:endParaRPr/>
          </a:p>
        </p:txBody>
      </p:sp>
      <p:sp>
        <p:nvSpPr>
          <p:cNvPr id="29" name="Google Shape;29;p7"/>
          <p:cNvSpPr txBox="1">
            <a:spLocks noGrp="1"/>
          </p:cNvSpPr>
          <p:nvPr>
            <p:ph type="body" idx="1"/>
          </p:nvPr>
        </p:nvSpPr>
        <p:spPr>
          <a:xfrm>
            <a:off x="603476" y="1245600"/>
            <a:ext cx="33540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004B88"/>
              </a:buClr>
              <a:buSzPts val="1600"/>
              <a:buChar char="●"/>
              <a:defRPr sz="1600">
                <a:solidFill>
                  <a:srgbClr val="004B88"/>
                </a:solidFill>
              </a:defRPr>
            </a:lvl1pPr>
            <a:lvl2pPr marL="914400" lvl="1" indent="-330200" rtl="0">
              <a:spcBef>
                <a:spcPts val="1600"/>
              </a:spcBef>
              <a:spcAft>
                <a:spcPts val="0"/>
              </a:spcAft>
              <a:buClr>
                <a:srgbClr val="004B88"/>
              </a:buClr>
              <a:buSzPts val="1600"/>
              <a:buChar char="○"/>
              <a:defRPr sz="1600">
                <a:solidFill>
                  <a:srgbClr val="004B88"/>
                </a:solidFill>
              </a:defRPr>
            </a:lvl2pPr>
            <a:lvl3pPr marL="1371600" lvl="2" indent="-330200" rtl="0">
              <a:spcBef>
                <a:spcPts val="1600"/>
              </a:spcBef>
              <a:spcAft>
                <a:spcPts val="0"/>
              </a:spcAft>
              <a:buClr>
                <a:srgbClr val="004B88"/>
              </a:buClr>
              <a:buSzPts val="1600"/>
              <a:buChar char="■"/>
              <a:defRPr sz="1600">
                <a:solidFill>
                  <a:srgbClr val="004B88"/>
                </a:solidFill>
              </a:defRPr>
            </a:lvl3pPr>
            <a:lvl4pPr marL="1828800" lvl="3" indent="-330200" rtl="0">
              <a:spcBef>
                <a:spcPts val="1600"/>
              </a:spcBef>
              <a:spcAft>
                <a:spcPts val="0"/>
              </a:spcAft>
              <a:buClr>
                <a:srgbClr val="004B88"/>
              </a:buClr>
              <a:buSzPts val="1600"/>
              <a:buChar char="●"/>
              <a:defRPr sz="1600">
                <a:solidFill>
                  <a:srgbClr val="004B88"/>
                </a:solidFill>
              </a:defRPr>
            </a:lvl4pPr>
            <a:lvl5pPr marL="2286000" lvl="4" indent="-330200" rtl="0">
              <a:spcBef>
                <a:spcPts val="1600"/>
              </a:spcBef>
              <a:spcAft>
                <a:spcPts val="0"/>
              </a:spcAft>
              <a:buClr>
                <a:srgbClr val="004B88"/>
              </a:buClr>
              <a:buSzPts val="1600"/>
              <a:buChar char="○"/>
              <a:defRPr sz="1600">
                <a:solidFill>
                  <a:srgbClr val="004B88"/>
                </a:solidFill>
              </a:defRPr>
            </a:lvl5pPr>
            <a:lvl6pPr marL="2743200" lvl="5" indent="-330200" rtl="0">
              <a:spcBef>
                <a:spcPts val="1600"/>
              </a:spcBef>
              <a:spcAft>
                <a:spcPts val="0"/>
              </a:spcAft>
              <a:buClr>
                <a:srgbClr val="004B88"/>
              </a:buClr>
              <a:buSzPts val="1600"/>
              <a:buChar char="■"/>
              <a:defRPr sz="1600">
                <a:solidFill>
                  <a:srgbClr val="004B88"/>
                </a:solidFill>
              </a:defRPr>
            </a:lvl6pPr>
            <a:lvl7pPr marL="3200400" lvl="6" indent="-330200" rtl="0">
              <a:spcBef>
                <a:spcPts val="1600"/>
              </a:spcBef>
              <a:spcAft>
                <a:spcPts val="0"/>
              </a:spcAft>
              <a:buClr>
                <a:srgbClr val="004B88"/>
              </a:buClr>
              <a:buSzPts val="1600"/>
              <a:buChar char="●"/>
              <a:defRPr sz="1600">
                <a:solidFill>
                  <a:srgbClr val="004B88"/>
                </a:solidFill>
              </a:defRPr>
            </a:lvl7pPr>
            <a:lvl8pPr marL="3657600" lvl="7" indent="-330200" rtl="0">
              <a:spcBef>
                <a:spcPts val="1600"/>
              </a:spcBef>
              <a:spcAft>
                <a:spcPts val="0"/>
              </a:spcAft>
              <a:buClr>
                <a:srgbClr val="004B88"/>
              </a:buClr>
              <a:buSzPts val="1600"/>
              <a:buChar char="○"/>
              <a:defRPr sz="1600">
                <a:solidFill>
                  <a:srgbClr val="004B88"/>
                </a:solidFill>
              </a:defRPr>
            </a:lvl8pPr>
            <a:lvl9pPr marL="4114800" lvl="8" indent="-330200" rtl="0">
              <a:spcBef>
                <a:spcPts val="1600"/>
              </a:spcBef>
              <a:spcAft>
                <a:spcPts val="1600"/>
              </a:spcAft>
              <a:buClr>
                <a:srgbClr val="004B88"/>
              </a:buClr>
              <a:buSzPts val="1600"/>
              <a:buChar char="■"/>
              <a:defRPr sz="1600">
                <a:solidFill>
                  <a:srgbClr val="004B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 Text – split white and blue">
  <p:cSld name="CUSTOM_4_1_1">
    <p:spTree>
      <p:nvGrpSpPr>
        <p:cNvPr id="1" name="Shape 30"/>
        <p:cNvGrpSpPr/>
        <p:nvPr/>
      </p:nvGrpSpPr>
      <p:grpSpPr>
        <a:xfrm>
          <a:off x="0" y="0"/>
          <a:ext cx="0" cy="0"/>
          <a:chOff x="0" y="0"/>
          <a:chExt cx="0" cy="0"/>
        </a:xfrm>
      </p:grpSpPr>
      <p:sp>
        <p:nvSpPr>
          <p:cNvPr id="31" name="Google Shape;31;p8"/>
          <p:cNvSpPr/>
          <p:nvPr/>
        </p:nvSpPr>
        <p:spPr>
          <a:xfrm flipH="1">
            <a:off x="4572000" y="-11675"/>
            <a:ext cx="4572000" cy="5155200"/>
          </a:xfrm>
          <a:prstGeom prst="rect">
            <a:avLst/>
          </a:prstGeom>
          <a:solidFill>
            <a:srgbClr val="004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B88"/>
              </a:solidFill>
            </a:endParaRPr>
          </a:p>
        </p:txBody>
      </p:sp>
      <p:sp>
        <p:nvSpPr>
          <p:cNvPr id="32" name="Google Shape;32;p8"/>
          <p:cNvSpPr txBox="1">
            <a:spLocks noGrp="1"/>
          </p:cNvSpPr>
          <p:nvPr>
            <p:ph type="title"/>
          </p:nvPr>
        </p:nvSpPr>
        <p:spPr>
          <a:xfrm>
            <a:off x="603250" y="445025"/>
            <a:ext cx="3354000" cy="11199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b="0">
                <a:solidFill>
                  <a:srgbClr val="004B88"/>
                </a:solidFill>
                <a:latin typeface="Open Sans ExtraBold"/>
                <a:ea typeface="Open Sans ExtraBold"/>
                <a:cs typeface="Open Sans ExtraBold"/>
                <a:sym typeface="Open Sans ExtraBold"/>
              </a:defRPr>
            </a:lvl1pPr>
            <a:lvl2pPr lvl="1" rtl="0">
              <a:spcBef>
                <a:spcPts val="0"/>
              </a:spcBef>
              <a:spcAft>
                <a:spcPts val="0"/>
              </a:spcAft>
              <a:buNone/>
              <a:defRPr b="0">
                <a:latin typeface="Open Sans ExtraBold"/>
                <a:ea typeface="Open Sans ExtraBold"/>
                <a:cs typeface="Open Sans ExtraBold"/>
                <a:sym typeface="Open Sans ExtraBold"/>
              </a:defRPr>
            </a:lvl2pPr>
            <a:lvl3pPr lvl="2" rtl="0">
              <a:spcBef>
                <a:spcPts val="0"/>
              </a:spcBef>
              <a:spcAft>
                <a:spcPts val="0"/>
              </a:spcAft>
              <a:buNone/>
              <a:defRPr b="0">
                <a:latin typeface="Open Sans ExtraBold"/>
                <a:ea typeface="Open Sans ExtraBold"/>
                <a:cs typeface="Open Sans ExtraBold"/>
                <a:sym typeface="Open Sans ExtraBold"/>
              </a:defRPr>
            </a:lvl3pPr>
            <a:lvl4pPr lvl="3" rtl="0">
              <a:spcBef>
                <a:spcPts val="0"/>
              </a:spcBef>
              <a:spcAft>
                <a:spcPts val="0"/>
              </a:spcAft>
              <a:buNone/>
              <a:defRPr b="0">
                <a:latin typeface="Open Sans ExtraBold"/>
                <a:ea typeface="Open Sans ExtraBold"/>
                <a:cs typeface="Open Sans ExtraBold"/>
                <a:sym typeface="Open Sans ExtraBold"/>
              </a:defRPr>
            </a:lvl4pPr>
            <a:lvl5pPr lvl="4" rtl="0">
              <a:spcBef>
                <a:spcPts val="0"/>
              </a:spcBef>
              <a:spcAft>
                <a:spcPts val="0"/>
              </a:spcAft>
              <a:buNone/>
              <a:defRPr b="0">
                <a:latin typeface="Open Sans ExtraBold"/>
                <a:ea typeface="Open Sans ExtraBold"/>
                <a:cs typeface="Open Sans ExtraBold"/>
                <a:sym typeface="Open Sans ExtraBold"/>
              </a:defRPr>
            </a:lvl5pPr>
            <a:lvl6pPr lvl="5" rtl="0">
              <a:spcBef>
                <a:spcPts val="0"/>
              </a:spcBef>
              <a:spcAft>
                <a:spcPts val="0"/>
              </a:spcAft>
              <a:buNone/>
              <a:defRPr b="0">
                <a:latin typeface="Open Sans ExtraBold"/>
                <a:ea typeface="Open Sans ExtraBold"/>
                <a:cs typeface="Open Sans ExtraBold"/>
                <a:sym typeface="Open Sans ExtraBold"/>
              </a:defRPr>
            </a:lvl6pPr>
            <a:lvl7pPr lvl="6" rtl="0">
              <a:spcBef>
                <a:spcPts val="0"/>
              </a:spcBef>
              <a:spcAft>
                <a:spcPts val="0"/>
              </a:spcAft>
              <a:buNone/>
              <a:defRPr b="0">
                <a:latin typeface="Open Sans ExtraBold"/>
                <a:ea typeface="Open Sans ExtraBold"/>
                <a:cs typeface="Open Sans ExtraBold"/>
                <a:sym typeface="Open Sans ExtraBold"/>
              </a:defRPr>
            </a:lvl7pPr>
            <a:lvl8pPr lvl="7" rtl="0">
              <a:spcBef>
                <a:spcPts val="0"/>
              </a:spcBef>
              <a:spcAft>
                <a:spcPts val="0"/>
              </a:spcAft>
              <a:buNone/>
              <a:defRPr b="0">
                <a:latin typeface="Open Sans ExtraBold"/>
                <a:ea typeface="Open Sans ExtraBold"/>
                <a:cs typeface="Open Sans ExtraBold"/>
                <a:sym typeface="Open Sans ExtraBold"/>
              </a:defRPr>
            </a:lvl8pPr>
            <a:lvl9pPr lvl="8" rtl="0">
              <a:spcBef>
                <a:spcPts val="0"/>
              </a:spcBef>
              <a:spcAft>
                <a:spcPts val="0"/>
              </a:spcAft>
              <a:buNone/>
              <a:defRPr b="0">
                <a:latin typeface="Open Sans ExtraBold"/>
                <a:ea typeface="Open Sans ExtraBold"/>
                <a:cs typeface="Open Sans ExtraBold"/>
                <a:sym typeface="Open Sans ExtraBold"/>
              </a:defRPr>
            </a:lvl9pPr>
          </a:lstStyle>
          <a:p>
            <a:endParaRPr/>
          </a:p>
        </p:txBody>
      </p:sp>
      <p:sp>
        <p:nvSpPr>
          <p:cNvPr id="33" name="Google Shape;33;p8"/>
          <p:cNvSpPr txBox="1">
            <a:spLocks noGrp="1"/>
          </p:cNvSpPr>
          <p:nvPr>
            <p:ph type="body" idx="1"/>
          </p:nvPr>
        </p:nvSpPr>
        <p:spPr>
          <a:xfrm>
            <a:off x="603476" y="1245600"/>
            <a:ext cx="33540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004B88"/>
              </a:buClr>
              <a:buSzPts val="1600"/>
              <a:buChar char="●"/>
              <a:defRPr sz="1600">
                <a:solidFill>
                  <a:srgbClr val="004B88"/>
                </a:solidFill>
              </a:defRPr>
            </a:lvl1pPr>
            <a:lvl2pPr marL="914400" lvl="1" indent="-330200" rtl="0">
              <a:spcBef>
                <a:spcPts val="1600"/>
              </a:spcBef>
              <a:spcAft>
                <a:spcPts val="0"/>
              </a:spcAft>
              <a:buClr>
                <a:srgbClr val="004B88"/>
              </a:buClr>
              <a:buSzPts val="1600"/>
              <a:buChar char="○"/>
              <a:defRPr sz="1600">
                <a:solidFill>
                  <a:srgbClr val="004B88"/>
                </a:solidFill>
              </a:defRPr>
            </a:lvl2pPr>
            <a:lvl3pPr marL="1371600" lvl="2" indent="-330200" rtl="0">
              <a:spcBef>
                <a:spcPts val="1600"/>
              </a:spcBef>
              <a:spcAft>
                <a:spcPts val="0"/>
              </a:spcAft>
              <a:buClr>
                <a:srgbClr val="004B88"/>
              </a:buClr>
              <a:buSzPts val="1600"/>
              <a:buChar char="■"/>
              <a:defRPr sz="1600">
                <a:solidFill>
                  <a:srgbClr val="004B88"/>
                </a:solidFill>
              </a:defRPr>
            </a:lvl3pPr>
            <a:lvl4pPr marL="1828800" lvl="3" indent="-330200" rtl="0">
              <a:spcBef>
                <a:spcPts val="1600"/>
              </a:spcBef>
              <a:spcAft>
                <a:spcPts val="0"/>
              </a:spcAft>
              <a:buClr>
                <a:srgbClr val="004B88"/>
              </a:buClr>
              <a:buSzPts val="1600"/>
              <a:buChar char="●"/>
              <a:defRPr sz="1600">
                <a:solidFill>
                  <a:srgbClr val="004B88"/>
                </a:solidFill>
              </a:defRPr>
            </a:lvl4pPr>
            <a:lvl5pPr marL="2286000" lvl="4" indent="-330200" rtl="0">
              <a:spcBef>
                <a:spcPts val="1600"/>
              </a:spcBef>
              <a:spcAft>
                <a:spcPts val="0"/>
              </a:spcAft>
              <a:buClr>
                <a:srgbClr val="004B88"/>
              </a:buClr>
              <a:buSzPts val="1600"/>
              <a:buChar char="○"/>
              <a:defRPr sz="1600">
                <a:solidFill>
                  <a:srgbClr val="004B88"/>
                </a:solidFill>
              </a:defRPr>
            </a:lvl5pPr>
            <a:lvl6pPr marL="2743200" lvl="5" indent="-330200" rtl="0">
              <a:spcBef>
                <a:spcPts val="1600"/>
              </a:spcBef>
              <a:spcAft>
                <a:spcPts val="0"/>
              </a:spcAft>
              <a:buClr>
                <a:srgbClr val="004B88"/>
              </a:buClr>
              <a:buSzPts val="1600"/>
              <a:buChar char="■"/>
              <a:defRPr sz="1600">
                <a:solidFill>
                  <a:srgbClr val="004B88"/>
                </a:solidFill>
              </a:defRPr>
            </a:lvl6pPr>
            <a:lvl7pPr marL="3200400" lvl="6" indent="-330200" rtl="0">
              <a:spcBef>
                <a:spcPts val="1600"/>
              </a:spcBef>
              <a:spcAft>
                <a:spcPts val="0"/>
              </a:spcAft>
              <a:buClr>
                <a:srgbClr val="004B88"/>
              </a:buClr>
              <a:buSzPts val="1600"/>
              <a:buChar char="●"/>
              <a:defRPr sz="1600">
                <a:solidFill>
                  <a:srgbClr val="004B88"/>
                </a:solidFill>
              </a:defRPr>
            </a:lvl7pPr>
            <a:lvl8pPr marL="3657600" lvl="7" indent="-330200" rtl="0">
              <a:spcBef>
                <a:spcPts val="1600"/>
              </a:spcBef>
              <a:spcAft>
                <a:spcPts val="0"/>
              </a:spcAft>
              <a:buClr>
                <a:srgbClr val="004B88"/>
              </a:buClr>
              <a:buSzPts val="1600"/>
              <a:buChar char="○"/>
              <a:defRPr sz="1600">
                <a:solidFill>
                  <a:srgbClr val="004B88"/>
                </a:solidFill>
              </a:defRPr>
            </a:lvl8pPr>
            <a:lvl9pPr marL="4114800" lvl="8" indent="-330200" rtl="0">
              <a:spcBef>
                <a:spcPts val="1600"/>
              </a:spcBef>
              <a:spcAft>
                <a:spcPts val="1600"/>
              </a:spcAft>
              <a:buClr>
                <a:srgbClr val="004B88"/>
              </a:buClr>
              <a:buSzPts val="1600"/>
              <a:buChar char="■"/>
              <a:defRPr sz="1600">
                <a:solidFill>
                  <a:srgbClr val="004B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 Final slide">
  <p:cSld name="CUSTOM_8_2">
    <p:bg>
      <p:bgPr>
        <a:solidFill>
          <a:srgbClr val="FCBB69"/>
        </a:solidFill>
        <a:effectLst/>
      </p:bgPr>
    </p:bg>
    <p:spTree>
      <p:nvGrpSpPr>
        <p:cNvPr id="1" name="Shape 34"/>
        <p:cNvGrpSpPr/>
        <p:nvPr/>
      </p:nvGrpSpPr>
      <p:grpSpPr>
        <a:xfrm>
          <a:off x="0" y="0"/>
          <a:ext cx="0" cy="0"/>
          <a:chOff x="0" y="0"/>
          <a:chExt cx="0" cy="0"/>
        </a:xfrm>
      </p:grpSpPr>
      <p:pic>
        <p:nvPicPr>
          <p:cNvPr id="35" name="Google Shape;35;p9" descr="socialmedia_youtube.png"/>
          <p:cNvPicPr preferRelativeResize="0"/>
          <p:nvPr/>
        </p:nvPicPr>
        <p:blipFill rotWithShape="1">
          <a:blip r:embed="rId2">
            <a:alphaModFix/>
          </a:blip>
          <a:srcRect/>
          <a:stretch/>
        </p:blipFill>
        <p:spPr>
          <a:xfrm>
            <a:off x="485775" y="3930650"/>
            <a:ext cx="766800" cy="820800"/>
          </a:xfrm>
          <a:prstGeom prst="rect">
            <a:avLst/>
          </a:prstGeom>
          <a:noFill/>
          <a:ln>
            <a:noFill/>
          </a:ln>
        </p:spPr>
      </p:pic>
      <p:pic>
        <p:nvPicPr>
          <p:cNvPr id="36" name="Google Shape;36;p9"/>
          <p:cNvPicPr preferRelativeResize="0"/>
          <p:nvPr/>
        </p:nvPicPr>
        <p:blipFill rotWithShape="1">
          <a:blip r:embed="rId3">
            <a:alphaModFix/>
          </a:blip>
          <a:srcRect/>
          <a:stretch/>
        </p:blipFill>
        <p:spPr>
          <a:xfrm>
            <a:off x="1420812" y="3930650"/>
            <a:ext cx="766800" cy="820800"/>
          </a:xfrm>
          <a:prstGeom prst="rect">
            <a:avLst/>
          </a:prstGeom>
          <a:noFill/>
          <a:ln>
            <a:noFill/>
          </a:ln>
        </p:spPr>
      </p:pic>
      <p:pic>
        <p:nvPicPr>
          <p:cNvPr id="37" name="Google Shape;37;p9"/>
          <p:cNvPicPr preferRelativeResize="0"/>
          <p:nvPr/>
        </p:nvPicPr>
        <p:blipFill rotWithShape="1">
          <a:blip r:embed="rId4">
            <a:alphaModFix/>
          </a:blip>
          <a:srcRect/>
          <a:stretch/>
        </p:blipFill>
        <p:spPr>
          <a:xfrm>
            <a:off x="2355850" y="3930650"/>
            <a:ext cx="766800" cy="820800"/>
          </a:xfrm>
          <a:prstGeom prst="rect">
            <a:avLst/>
          </a:prstGeom>
          <a:noFill/>
          <a:ln>
            <a:noFill/>
          </a:ln>
        </p:spPr>
      </p:pic>
      <p:sp>
        <p:nvSpPr>
          <p:cNvPr id="38" name="Google Shape;38;p9"/>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88"/>
              </a:buClr>
              <a:buSzPts val="3000"/>
              <a:buFont typeface="Open Sans ExtraBold"/>
              <a:buNone/>
              <a:defRPr sz="3000" b="0">
                <a:solidFill>
                  <a:srgbClr val="004B88"/>
                </a:solidFill>
                <a:latin typeface="Open Sans ExtraBold"/>
                <a:ea typeface="Open Sans ExtraBold"/>
                <a:cs typeface="Open Sans ExtraBold"/>
                <a:sym typeface="Open Sans ExtraBold"/>
              </a:defRPr>
            </a:lvl1pPr>
            <a:lvl2pPr lvl="1" rtl="0">
              <a:spcBef>
                <a:spcPts val="0"/>
              </a:spcBef>
              <a:spcAft>
                <a:spcPts val="0"/>
              </a:spcAft>
              <a:buClr>
                <a:srgbClr val="004B88"/>
              </a:buClr>
              <a:buSzPts val="3000"/>
              <a:buNone/>
              <a:defRPr sz="3000">
                <a:solidFill>
                  <a:srgbClr val="004B88"/>
                </a:solidFill>
              </a:defRPr>
            </a:lvl2pPr>
            <a:lvl3pPr lvl="2" rtl="0">
              <a:spcBef>
                <a:spcPts val="0"/>
              </a:spcBef>
              <a:spcAft>
                <a:spcPts val="0"/>
              </a:spcAft>
              <a:buClr>
                <a:srgbClr val="004B88"/>
              </a:buClr>
              <a:buSzPts val="3000"/>
              <a:buNone/>
              <a:defRPr sz="3000">
                <a:solidFill>
                  <a:srgbClr val="004B88"/>
                </a:solidFill>
              </a:defRPr>
            </a:lvl3pPr>
            <a:lvl4pPr lvl="3" rtl="0">
              <a:spcBef>
                <a:spcPts val="0"/>
              </a:spcBef>
              <a:spcAft>
                <a:spcPts val="0"/>
              </a:spcAft>
              <a:buClr>
                <a:srgbClr val="004B88"/>
              </a:buClr>
              <a:buSzPts val="3000"/>
              <a:buNone/>
              <a:defRPr sz="3000">
                <a:solidFill>
                  <a:srgbClr val="004B88"/>
                </a:solidFill>
              </a:defRPr>
            </a:lvl4pPr>
            <a:lvl5pPr lvl="4" rtl="0">
              <a:spcBef>
                <a:spcPts val="0"/>
              </a:spcBef>
              <a:spcAft>
                <a:spcPts val="0"/>
              </a:spcAft>
              <a:buClr>
                <a:srgbClr val="004B88"/>
              </a:buClr>
              <a:buSzPts val="3000"/>
              <a:buNone/>
              <a:defRPr sz="3000">
                <a:solidFill>
                  <a:srgbClr val="004B88"/>
                </a:solidFill>
              </a:defRPr>
            </a:lvl5pPr>
            <a:lvl6pPr lvl="5" rtl="0">
              <a:spcBef>
                <a:spcPts val="0"/>
              </a:spcBef>
              <a:spcAft>
                <a:spcPts val="0"/>
              </a:spcAft>
              <a:buClr>
                <a:srgbClr val="004B88"/>
              </a:buClr>
              <a:buSzPts val="3000"/>
              <a:buNone/>
              <a:defRPr sz="3000">
                <a:solidFill>
                  <a:srgbClr val="004B88"/>
                </a:solidFill>
              </a:defRPr>
            </a:lvl6pPr>
            <a:lvl7pPr lvl="6" rtl="0">
              <a:spcBef>
                <a:spcPts val="0"/>
              </a:spcBef>
              <a:spcAft>
                <a:spcPts val="0"/>
              </a:spcAft>
              <a:buClr>
                <a:srgbClr val="004B88"/>
              </a:buClr>
              <a:buSzPts val="3000"/>
              <a:buNone/>
              <a:defRPr sz="3000">
                <a:solidFill>
                  <a:srgbClr val="004B88"/>
                </a:solidFill>
              </a:defRPr>
            </a:lvl7pPr>
            <a:lvl8pPr lvl="7" rtl="0">
              <a:spcBef>
                <a:spcPts val="0"/>
              </a:spcBef>
              <a:spcAft>
                <a:spcPts val="0"/>
              </a:spcAft>
              <a:buClr>
                <a:srgbClr val="004B88"/>
              </a:buClr>
              <a:buSzPts val="3000"/>
              <a:buNone/>
              <a:defRPr sz="3000">
                <a:solidFill>
                  <a:srgbClr val="004B88"/>
                </a:solidFill>
              </a:defRPr>
            </a:lvl8pPr>
            <a:lvl9pPr lvl="8" rtl="0">
              <a:spcBef>
                <a:spcPts val="0"/>
              </a:spcBef>
              <a:spcAft>
                <a:spcPts val="0"/>
              </a:spcAft>
              <a:buClr>
                <a:srgbClr val="004B88"/>
              </a:buClr>
              <a:buSzPts val="3000"/>
              <a:buNone/>
              <a:defRPr sz="3000">
                <a:solidFill>
                  <a:srgbClr val="004B88"/>
                </a:solidFill>
              </a:defRPr>
            </a:lvl9pPr>
          </a:lstStyle>
          <a:p>
            <a:endParaRPr/>
          </a:p>
        </p:txBody>
      </p:sp>
      <p:sp>
        <p:nvSpPr>
          <p:cNvPr id="39" name="Google Shape;39;p9"/>
          <p:cNvSpPr txBox="1">
            <a:spLocks noGrp="1"/>
          </p:cNvSpPr>
          <p:nvPr>
            <p:ph type="body" idx="1"/>
          </p:nvPr>
        </p:nvSpPr>
        <p:spPr>
          <a:xfrm>
            <a:off x="603250" y="1246825"/>
            <a:ext cx="7905900" cy="2347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 Text – 1 column on white">
  <p:cSld name="CUSTOM_5_1_1">
    <p:bg>
      <p:bgPr>
        <a:solidFill>
          <a:srgbClr val="FFFFFF"/>
        </a:solidFill>
        <a:effectLst/>
      </p:bgPr>
    </p:bg>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603250" y="1246825"/>
            <a:ext cx="7905900" cy="508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B88"/>
              </a:buClr>
              <a:buSzPts val="1800"/>
              <a:buChar char="●"/>
              <a:defRPr>
                <a:solidFill>
                  <a:srgbClr val="004B88"/>
                </a:solidFill>
              </a:defRPr>
            </a:lvl1pPr>
            <a:lvl2pPr marL="914400" lvl="1" indent="-342900" rtl="0">
              <a:spcBef>
                <a:spcPts val="1000"/>
              </a:spcBef>
              <a:spcAft>
                <a:spcPts val="0"/>
              </a:spcAft>
              <a:buClr>
                <a:srgbClr val="004B88"/>
              </a:buClr>
              <a:buSzPts val="1800"/>
              <a:buChar char="○"/>
              <a:defRPr>
                <a:solidFill>
                  <a:srgbClr val="004B88"/>
                </a:solidFill>
              </a:defRPr>
            </a:lvl2pPr>
            <a:lvl3pPr marL="1371600" lvl="2" indent="-342900" rtl="0">
              <a:spcBef>
                <a:spcPts val="1000"/>
              </a:spcBef>
              <a:spcAft>
                <a:spcPts val="0"/>
              </a:spcAft>
              <a:buClr>
                <a:srgbClr val="004B88"/>
              </a:buClr>
              <a:buSzPts val="1800"/>
              <a:buChar char="■"/>
              <a:defRPr>
                <a:solidFill>
                  <a:srgbClr val="004B88"/>
                </a:solidFill>
              </a:defRPr>
            </a:lvl3pPr>
            <a:lvl4pPr marL="1828800" lvl="3" indent="-342900" rtl="0">
              <a:spcBef>
                <a:spcPts val="1000"/>
              </a:spcBef>
              <a:spcAft>
                <a:spcPts val="0"/>
              </a:spcAft>
              <a:buClr>
                <a:srgbClr val="004B88"/>
              </a:buClr>
              <a:buSzPts val="1800"/>
              <a:buChar char="●"/>
              <a:defRPr>
                <a:solidFill>
                  <a:srgbClr val="004B88"/>
                </a:solidFill>
              </a:defRPr>
            </a:lvl4pPr>
            <a:lvl5pPr marL="2286000" lvl="4" indent="-342900" rtl="0">
              <a:spcBef>
                <a:spcPts val="1000"/>
              </a:spcBef>
              <a:spcAft>
                <a:spcPts val="0"/>
              </a:spcAft>
              <a:buClr>
                <a:srgbClr val="004B88"/>
              </a:buClr>
              <a:buSzPts val="1800"/>
              <a:buChar char="○"/>
              <a:defRPr>
                <a:solidFill>
                  <a:srgbClr val="004B88"/>
                </a:solidFill>
              </a:defRPr>
            </a:lvl5pPr>
            <a:lvl6pPr marL="2743200" lvl="5" indent="-342900" rtl="0">
              <a:spcBef>
                <a:spcPts val="1000"/>
              </a:spcBef>
              <a:spcAft>
                <a:spcPts val="0"/>
              </a:spcAft>
              <a:buClr>
                <a:srgbClr val="004B88"/>
              </a:buClr>
              <a:buSzPts val="1800"/>
              <a:buChar char="■"/>
              <a:defRPr>
                <a:solidFill>
                  <a:srgbClr val="004B88"/>
                </a:solidFill>
              </a:defRPr>
            </a:lvl6pPr>
            <a:lvl7pPr marL="3200400" lvl="6" indent="-342900" rtl="0">
              <a:spcBef>
                <a:spcPts val="1000"/>
              </a:spcBef>
              <a:spcAft>
                <a:spcPts val="0"/>
              </a:spcAft>
              <a:buClr>
                <a:srgbClr val="004B88"/>
              </a:buClr>
              <a:buSzPts val="1800"/>
              <a:buChar char="●"/>
              <a:defRPr>
                <a:solidFill>
                  <a:srgbClr val="004B88"/>
                </a:solidFill>
              </a:defRPr>
            </a:lvl7pPr>
            <a:lvl8pPr marL="3657600" lvl="7" indent="-342900" rtl="0">
              <a:spcBef>
                <a:spcPts val="1000"/>
              </a:spcBef>
              <a:spcAft>
                <a:spcPts val="0"/>
              </a:spcAft>
              <a:buClr>
                <a:srgbClr val="004B88"/>
              </a:buClr>
              <a:buSzPts val="1800"/>
              <a:buChar char="○"/>
              <a:defRPr>
                <a:solidFill>
                  <a:srgbClr val="004B88"/>
                </a:solidFill>
              </a:defRPr>
            </a:lvl8pPr>
            <a:lvl9pPr marL="4114800" lvl="8" indent="-342900" rtl="0">
              <a:spcBef>
                <a:spcPts val="1000"/>
              </a:spcBef>
              <a:spcAft>
                <a:spcPts val="1000"/>
              </a:spcAft>
              <a:buClr>
                <a:srgbClr val="004B88"/>
              </a:buClr>
              <a:buSzPts val="1800"/>
              <a:buChar char="■"/>
              <a:defRPr>
                <a:solidFill>
                  <a:srgbClr val="004B88"/>
                </a:solidFill>
              </a:defRPr>
            </a:lvl9pPr>
          </a:lstStyle>
          <a:p>
            <a:endParaRPr/>
          </a:p>
        </p:txBody>
      </p:sp>
      <p:sp>
        <p:nvSpPr>
          <p:cNvPr id="42" name="Google Shape;42;p10"/>
          <p:cNvSpPr txBox="1">
            <a:spLocks noGrp="1"/>
          </p:cNvSpPr>
          <p:nvPr>
            <p:ph type="title"/>
          </p:nvPr>
        </p:nvSpPr>
        <p:spPr>
          <a:xfrm>
            <a:off x="611825" y="441075"/>
            <a:ext cx="7897200" cy="6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0">
                <a:solidFill>
                  <a:srgbClr val="004B88"/>
                </a:solidFill>
                <a:latin typeface="Open Sans ExtraBold"/>
                <a:ea typeface="Open Sans ExtraBold"/>
                <a:cs typeface="Open Sans ExtraBold"/>
                <a:sym typeface="Open Sans ExtraBold"/>
              </a:defRPr>
            </a:lvl1pPr>
            <a:lvl2pPr lvl="1" rtl="0">
              <a:spcBef>
                <a:spcPts val="0"/>
              </a:spcBef>
              <a:spcAft>
                <a:spcPts val="0"/>
              </a:spcAft>
              <a:buNone/>
              <a:defRPr>
                <a:solidFill>
                  <a:srgbClr val="004B88"/>
                </a:solidFill>
              </a:defRPr>
            </a:lvl2pPr>
            <a:lvl3pPr lvl="2" rtl="0">
              <a:spcBef>
                <a:spcPts val="0"/>
              </a:spcBef>
              <a:spcAft>
                <a:spcPts val="0"/>
              </a:spcAft>
              <a:buNone/>
              <a:defRPr>
                <a:solidFill>
                  <a:srgbClr val="004B88"/>
                </a:solidFill>
              </a:defRPr>
            </a:lvl3pPr>
            <a:lvl4pPr lvl="3" rtl="0">
              <a:spcBef>
                <a:spcPts val="0"/>
              </a:spcBef>
              <a:spcAft>
                <a:spcPts val="0"/>
              </a:spcAft>
              <a:buNone/>
              <a:defRPr>
                <a:solidFill>
                  <a:srgbClr val="004B88"/>
                </a:solidFill>
              </a:defRPr>
            </a:lvl4pPr>
            <a:lvl5pPr lvl="4" rtl="0">
              <a:spcBef>
                <a:spcPts val="0"/>
              </a:spcBef>
              <a:spcAft>
                <a:spcPts val="0"/>
              </a:spcAft>
              <a:buNone/>
              <a:defRPr>
                <a:solidFill>
                  <a:srgbClr val="004B88"/>
                </a:solidFill>
              </a:defRPr>
            </a:lvl5pPr>
            <a:lvl6pPr lvl="5" rtl="0">
              <a:spcBef>
                <a:spcPts val="0"/>
              </a:spcBef>
              <a:spcAft>
                <a:spcPts val="0"/>
              </a:spcAft>
              <a:buNone/>
              <a:defRPr>
                <a:solidFill>
                  <a:srgbClr val="004B88"/>
                </a:solidFill>
              </a:defRPr>
            </a:lvl6pPr>
            <a:lvl7pPr lvl="6" rtl="0">
              <a:spcBef>
                <a:spcPts val="0"/>
              </a:spcBef>
              <a:spcAft>
                <a:spcPts val="0"/>
              </a:spcAft>
              <a:buNone/>
              <a:defRPr>
                <a:solidFill>
                  <a:srgbClr val="004B88"/>
                </a:solidFill>
              </a:defRPr>
            </a:lvl7pPr>
            <a:lvl8pPr lvl="7" rtl="0">
              <a:spcBef>
                <a:spcPts val="0"/>
              </a:spcBef>
              <a:spcAft>
                <a:spcPts val="0"/>
              </a:spcAft>
              <a:buNone/>
              <a:defRPr>
                <a:solidFill>
                  <a:srgbClr val="004B88"/>
                </a:solidFill>
              </a:defRPr>
            </a:lvl8pPr>
            <a:lvl9pPr lvl="8" rtl="0">
              <a:spcBef>
                <a:spcPts val="0"/>
              </a:spcBef>
              <a:spcAft>
                <a:spcPts val="0"/>
              </a:spcAft>
              <a:buNone/>
              <a:defRPr>
                <a:solidFill>
                  <a:srgbClr val="004B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4B88"/>
              </a:buClr>
              <a:buSzPts val="3000"/>
              <a:buFont typeface="Open Sans ExtraBold"/>
              <a:buNone/>
              <a:defRPr sz="3000">
                <a:solidFill>
                  <a:srgbClr val="004B88"/>
                </a:solidFill>
                <a:latin typeface="Open Sans ExtraBold"/>
                <a:ea typeface="Open Sans ExtraBold"/>
                <a:cs typeface="Open Sans ExtraBold"/>
                <a:sym typeface="Open Sans ExtraBold"/>
              </a:defRPr>
            </a:lvl1pPr>
            <a:lvl2pPr lvl="1">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2pPr>
            <a:lvl3pPr lvl="2">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3pPr>
            <a:lvl4pPr lvl="3">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4pPr>
            <a:lvl5pPr lvl="4">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5pPr>
            <a:lvl6pPr lvl="5">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6pPr>
            <a:lvl7pPr lvl="6">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7pPr>
            <a:lvl8pPr lvl="7">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8pPr>
            <a:lvl9pPr lvl="8">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1pPr>
            <a:lvl2pPr marL="914400" lvl="1"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2pPr>
            <a:lvl3pPr marL="1371600" lvl="2"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3pPr>
            <a:lvl4pPr marL="1828800" lvl="3"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4pPr>
            <a:lvl5pPr marL="2286000" lvl="4"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5pPr>
            <a:lvl6pPr marL="2743200" lvl="5"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6pPr>
            <a:lvl7pPr marL="3200400" lvl="6"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7pPr>
            <a:lvl8pPr marL="3657600" lvl="7" indent="-342900">
              <a:lnSpc>
                <a:spcPct val="115000"/>
              </a:lnSpc>
              <a:spcBef>
                <a:spcPts val="1600"/>
              </a:spcBef>
              <a:spcAft>
                <a:spcPts val="0"/>
              </a:spcAft>
              <a:buClr>
                <a:srgbClr val="004B88"/>
              </a:buClr>
              <a:buSzPts val="1800"/>
              <a:buFont typeface="Open Sans"/>
              <a:buChar char="○"/>
              <a:defRPr sz="1800">
                <a:solidFill>
                  <a:srgbClr val="004B88"/>
                </a:solidFill>
                <a:latin typeface="Open Sans"/>
                <a:ea typeface="Open Sans"/>
                <a:cs typeface="Open Sans"/>
                <a:sym typeface="Open Sans"/>
              </a:defRPr>
            </a:lvl8pPr>
            <a:lvl9pPr marL="4114800" lvl="8" indent="-342900">
              <a:lnSpc>
                <a:spcPct val="115000"/>
              </a:lnSpc>
              <a:spcBef>
                <a:spcPts val="1600"/>
              </a:spcBef>
              <a:spcAft>
                <a:spcPts val="1600"/>
              </a:spcAft>
              <a:buClr>
                <a:srgbClr val="004B88"/>
              </a:buClr>
              <a:buSzPts val="1800"/>
              <a:buFont typeface="Open Sans"/>
              <a:buChar char="■"/>
              <a:defRPr sz="1800">
                <a:solidFill>
                  <a:srgbClr val="004B88"/>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304800" y="215900"/>
            <a:ext cx="5682600" cy="28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latin typeface="Open Sans SemiBold"/>
                <a:ea typeface="Open Sans SemiBold"/>
                <a:cs typeface="Open Sans SemiBold"/>
                <a:sym typeface="Open Sans SemiBold"/>
              </a:rPr>
              <a:t>Our impact in 2023/2024</a:t>
            </a:r>
            <a:endParaRPr sz="2200" dirty="0">
              <a:latin typeface="Open Sans SemiBold"/>
              <a:ea typeface="Open Sans SemiBold"/>
              <a:cs typeface="Open Sans SemiBold"/>
              <a:sym typeface="Open Sans SemiBold"/>
            </a:endParaRPr>
          </a:p>
          <a:p>
            <a:pPr marL="0" lvl="0" indent="0" algn="l" rtl="0">
              <a:spcBef>
                <a:spcPts val="1000"/>
              </a:spcBef>
              <a:spcAft>
                <a:spcPts val="1000"/>
              </a:spcAft>
              <a:buNone/>
            </a:pPr>
            <a:r>
              <a:rPr lang="en-GB" sz="4200" b="0" dirty="0">
                <a:latin typeface="Open Sans ExtraBold"/>
                <a:ea typeface="Open Sans ExtraBold"/>
                <a:cs typeface="Open Sans ExtraBold"/>
                <a:sym typeface="Open Sans ExtraBold"/>
              </a:rPr>
              <a:t>The difference we make to </a:t>
            </a:r>
            <a:r>
              <a:rPr lang="en-GB" sz="4200" dirty="0"/>
              <a:t>Newcastle</a:t>
            </a:r>
            <a:endParaRPr sz="4200" b="0" dirty="0">
              <a:latin typeface="Open Sans ExtraBold"/>
              <a:ea typeface="Open Sans ExtraBold"/>
              <a:cs typeface="Open Sans ExtraBold"/>
              <a:sym typeface="Open Sans ExtraBold"/>
            </a:endParaRPr>
          </a:p>
        </p:txBody>
      </p:sp>
      <p:pic>
        <p:nvPicPr>
          <p:cNvPr id="53" name="Google Shape;53;p12"/>
          <p:cNvPicPr preferRelativeResize="0"/>
          <p:nvPr/>
        </p:nvPicPr>
        <p:blipFill>
          <a:blip r:embed="rId3">
            <a:alphaModFix/>
          </a:blip>
          <a:stretch>
            <a:fillRect/>
          </a:stretch>
        </p:blipFill>
        <p:spPr>
          <a:xfrm>
            <a:off x="6143176" y="837824"/>
            <a:ext cx="2794127" cy="4153279"/>
          </a:xfrm>
          <a:prstGeom prst="rect">
            <a:avLst/>
          </a:prstGeom>
          <a:noFill/>
          <a:ln>
            <a:noFill/>
          </a:ln>
        </p:spPr>
      </p:pic>
      <p:pic>
        <p:nvPicPr>
          <p:cNvPr id="54" name="Google Shape;54;p12"/>
          <p:cNvPicPr preferRelativeResize="0"/>
          <p:nvPr/>
        </p:nvPicPr>
        <p:blipFill>
          <a:blip r:embed="rId4">
            <a:alphaModFix/>
          </a:blip>
          <a:stretch>
            <a:fillRect/>
          </a:stretch>
        </p:blipFill>
        <p:spPr>
          <a:xfrm>
            <a:off x="152400" y="3898175"/>
            <a:ext cx="3010775" cy="1092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B88"/>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CBB69"/>
                </a:solidFill>
              </a:rPr>
              <a:t>Why fixing problems matters</a:t>
            </a:r>
            <a:endParaRPr>
              <a:solidFill>
                <a:srgbClr val="FCBB69"/>
              </a:solidFill>
            </a:endParaRPr>
          </a:p>
        </p:txBody>
      </p:sp>
      <p:sp>
        <p:nvSpPr>
          <p:cNvPr id="146" name="Google Shape;146;p21"/>
          <p:cNvSpPr txBox="1">
            <a:spLocks noGrp="1"/>
          </p:cNvSpPr>
          <p:nvPr>
            <p:ph type="body" idx="1"/>
          </p:nvPr>
        </p:nvSpPr>
        <p:spPr>
          <a:xfrm>
            <a:off x="603250" y="1246825"/>
            <a:ext cx="7905900" cy="73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FFFFFF"/>
                </a:solidFill>
              </a:rPr>
              <a:t>If left unsolved, problems don’t just affect the individual – </a:t>
            </a:r>
            <a:endParaRPr sz="1600">
              <a:solidFill>
                <a:srgbClr val="FFFFFF"/>
              </a:solidFill>
            </a:endParaRPr>
          </a:p>
          <a:p>
            <a:pPr marL="0" lvl="0" indent="0" algn="l" rtl="0">
              <a:lnSpc>
                <a:spcPct val="100000"/>
              </a:lnSpc>
              <a:spcBef>
                <a:spcPts val="0"/>
              </a:spcBef>
              <a:spcAft>
                <a:spcPts val="0"/>
              </a:spcAft>
              <a:buNone/>
            </a:pPr>
            <a:r>
              <a:rPr lang="en-GB" sz="1600">
                <a:solidFill>
                  <a:srgbClr val="FFFFFF"/>
                </a:solidFill>
              </a:rPr>
              <a:t>they affect this community. Solving them creates considerable value to society.</a:t>
            </a:r>
            <a:endParaRPr sz="1600">
              <a:solidFill>
                <a:srgbClr val="FFFFFF"/>
              </a:solidFill>
            </a:endParaRPr>
          </a:p>
        </p:txBody>
      </p:sp>
      <p:sp>
        <p:nvSpPr>
          <p:cNvPr id="147" name="Google Shape;147;p21"/>
          <p:cNvSpPr txBox="1"/>
          <p:nvPr/>
        </p:nvSpPr>
        <p:spPr>
          <a:xfrm>
            <a:off x="6427625" y="4797600"/>
            <a:ext cx="27165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i="1">
                <a:solidFill>
                  <a:srgbClr val="004B88"/>
                </a:solidFill>
                <a:latin typeface="Open Sans"/>
                <a:ea typeface="Open Sans"/>
                <a:cs typeface="Open Sans"/>
                <a:sym typeface="Open Sans"/>
              </a:rPr>
              <a:t>Outcomes and impact research, 2017</a:t>
            </a:r>
            <a:endParaRPr sz="1200" i="1">
              <a:solidFill>
                <a:srgbClr val="004B88"/>
              </a:solidFill>
              <a:latin typeface="Open Sans"/>
              <a:ea typeface="Open Sans"/>
              <a:cs typeface="Open Sans"/>
              <a:sym typeface="Open Sans"/>
            </a:endParaRPr>
          </a:p>
        </p:txBody>
      </p:sp>
      <p:sp>
        <p:nvSpPr>
          <p:cNvPr id="148" name="Google Shape;148;p21"/>
          <p:cNvSpPr txBox="1">
            <a:spLocks noGrp="1"/>
          </p:cNvSpPr>
          <p:nvPr>
            <p:ph type="body" idx="2"/>
          </p:nvPr>
        </p:nvSpPr>
        <p:spPr>
          <a:xfrm>
            <a:off x="603250" y="3187643"/>
            <a:ext cx="2608800" cy="147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200">
                <a:solidFill>
                  <a:srgbClr val="FCBB69"/>
                </a:solidFill>
                <a:latin typeface="Open Sans ExtraBold"/>
                <a:ea typeface="Open Sans ExtraBold"/>
                <a:cs typeface="Open Sans ExtraBold"/>
                <a:sym typeface="Open Sans ExtraBold"/>
              </a:rPr>
              <a:t>Over 9 in 10 people</a:t>
            </a:r>
            <a:r>
              <a:rPr lang="en-GB" sz="2200">
                <a:solidFill>
                  <a:srgbClr val="FCBB69"/>
                </a:solidFill>
              </a:rPr>
              <a:t> </a:t>
            </a:r>
            <a:endParaRPr sz="2200">
              <a:solidFill>
                <a:srgbClr val="FCBB69"/>
              </a:solidFill>
            </a:endParaRPr>
          </a:p>
          <a:p>
            <a:pPr marL="0" lvl="0" indent="0" algn="l" rtl="0">
              <a:lnSpc>
                <a:spcPct val="100000"/>
              </a:lnSpc>
              <a:spcBef>
                <a:spcPts val="0"/>
              </a:spcBef>
              <a:spcAft>
                <a:spcPts val="1000"/>
              </a:spcAft>
              <a:buNone/>
            </a:pPr>
            <a:r>
              <a:rPr lang="en-GB" sz="1600">
                <a:solidFill>
                  <a:srgbClr val="FFFFFF"/>
                </a:solidFill>
                <a:latin typeface="Open Sans SemiBold"/>
                <a:ea typeface="Open Sans SemiBold"/>
                <a:cs typeface="Open Sans SemiBold"/>
                <a:sym typeface="Open Sans SemiBold"/>
              </a:rPr>
              <a:t>we help say that their problem negatively affected their life</a:t>
            </a:r>
            <a:endParaRPr sz="1600">
              <a:solidFill>
                <a:srgbClr val="FFFFFF"/>
              </a:solidFill>
              <a:latin typeface="Open Sans SemiBold"/>
              <a:ea typeface="Open Sans SemiBold"/>
              <a:cs typeface="Open Sans SemiBold"/>
              <a:sym typeface="Open Sans SemiBold"/>
            </a:endParaRPr>
          </a:p>
        </p:txBody>
      </p:sp>
      <p:sp>
        <p:nvSpPr>
          <p:cNvPr id="149" name="Google Shape;149;p21"/>
          <p:cNvSpPr txBox="1">
            <a:spLocks noGrp="1"/>
          </p:cNvSpPr>
          <p:nvPr>
            <p:ph type="body" idx="2"/>
          </p:nvPr>
        </p:nvSpPr>
        <p:spPr>
          <a:xfrm>
            <a:off x="5900350" y="3187643"/>
            <a:ext cx="2608800" cy="147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200">
                <a:solidFill>
                  <a:srgbClr val="FCBB69"/>
                </a:solidFill>
                <a:latin typeface="Open Sans ExtraBold"/>
                <a:ea typeface="Open Sans ExtraBold"/>
                <a:cs typeface="Open Sans ExtraBold"/>
                <a:sym typeface="Open Sans ExtraBold"/>
              </a:rPr>
              <a:t>3 in 5 people</a:t>
            </a:r>
            <a:endParaRPr sz="2200">
              <a:solidFill>
                <a:srgbClr val="FCBB69"/>
              </a:solidFill>
              <a:latin typeface="Open Sans ExtraBold"/>
              <a:ea typeface="Open Sans ExtraBold"/>
              <a:cs typeface="Open Sans ExtraBold"/>
              <a:sym typeface="Open Sans ExtraBold"/>
            </a:endParaRPr>
          </a:p>
          <a:p>
            <a:pPr marL="0" lvl="0" indent="0" algn="l" rtl="0">
              <a:lnSpc>
                <a:spcPct val="100000"/>
              </a:lnSpc>
              <a:spcBef>
                <a:spcPts val="0"/>
              </a:spcBef>
              <a:spcAft>
                <a:spcPts val="1000"/>
              </a:spcAft>
              <a:buNone/>
            </a:pPr>
            <a:r>
              <a:rPr lang="en-GB" sz="1600">
                <a:solidFill>
                  <a:srgbClr val="FFFFFF"/>
                </a:solidFill>
                <a:latin typeface="Open Sans SemiBold"/>
                <a:ea typeface="Open Sans SemiBold"/>
                <a:cs typeface="Open Sans SemiBold"/>
                <a:sym typeface="Open Sans SemiBold"/>
              </a:rPr>
              <a:t>Lack confidence in taking action to solve their issue</a:t>
            </a:r>
            <a:endParaRPr sz="1600">
              <a:solidFill>
                <a:srgbClr val="FFFFFF"/>
              </a:solidFill>
              <a:latin typeface="Open Sans SemiBold"/>
              <a:ea typeface="Open Sans SemiBold"/>
              <a:cs typeface="Open Sans SemiBold"/>
              <a:sym typeface="Open Sans SemiBold"/>
            </a:endParaRPr>
          </a:p>
        </p:txBody>
      </p:sp>
      <p:sp>
        <p:nvSpPr>
          <p:cNvPr id="150" name="Google Shape;150;p21"/>
          <p:cNvSpPr txBox="1">
            <a:spLocks noGrp="1"/>
          </p:cNvSpPr>
          <p:nvPr>
            <p:ph type="body" idx="2"/>
          </p:nvPr>
        </p:nvSpPr>
        <p:spPr>
          <a:xfrm>
            <a:off x="3212050" y="3187643"/>
            <a:ext cx="2608800" cy="147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200">
                <a:solidFill>
                  <a:srgbClr val="FCBB69"/>
                </a:solidFill>
                <a:latin typeface="Open Sans ExtraBold"/>
                <a:ea typeface="Open Sans ExtraBold"/>
                <a:cs typeface="Open Sans ExtraBold"/>
                <a:sym typeface="Open Sans ExtraBold"/>
              </a:rPr>
              <a:t>Around 1 in 5 people </a:t>
            </a:r>
            <a:endParaRPr sz="2200">
              <a:solidFill>
                <a:srgbClr val="FCBB69"/>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None/>
            </a:pPr>
            <a:r>
              <a:rPr lang="en-GB" sz="1600">
                <a:solidFill>
                  <a:schemeClr val="lt1"/>
                </a:solidFill>
                <a:latin typeface="Open Sans SemiBold"/>
                <a:ea typeface="Open Sans SemiBold"/>
                <a:cs typeface="Open Sans SemiBold"/>
                <a:sym typeface="Open Sans SemiBold"/>
              </a:rPr>
              <a:t>are not confident using the internet, including to search for information online</a:t>
            </a:r>
            <a:endParaRPr sz="1600">
              <a:solidFill>
                <a:schemeClr val="lt1"/>
              </a:solidFill>
              <a:latin typeface="Open Sans SemiBold"/>
              <a:ea typeface="Open Sans SemiBold"/>
              <a:cs typeface="Open Sans SemiBold"/>
              <a:sym typeface="Open Sans SemiBold"/>
            </a:endParaRPr>
          </a:p>
          <a:p>
            <a:pPr marL="0" lvl="0" indent="0" algn="l" rtl="0">
              <a:lnSpc>
                <a:spcPct val="100000"/>
              </a:lnSpc>
              <a:spcBef>
                <a:spcPts val="1000"/>
              </a:spcBef>
              <a:spcAft>
                <a:spcPts val="1000"/>
              </a:spcAft>
              <a:buNone/>
            </a:pPr>
            <a:endParaRPr sz="1600">
              <a:solidFill>
                <a:srgbClr val="FFFFFF"/>
              </a:solidFill>
              <a:latin typeface="Open Sans SemiBold"/>
              <a:ea typeface="Open Sans SemiBold"/>
              <a:cs typeface="Open Sans SemiBold"/>
              <a:sym typeface="Open Sans SemiBold"/>
            </a:endParaRPr>
          </a:p>
        </p:txBody>
      </p:sp>
      <p:pic>
        <p:nvPicPr>
          <p:cNvPr id="151" name="Google Shape;151;p21"/>
          <p:cNvPicPr preferRelativeResize="0"/>
          <p:nvPr/>
        </p:nvPicPr>
        <p:blipFill rotWithShape="1">
          <a:blip r:embed="rId3">
            <a:alphaModFix/>
          </a:blip>
          <a:srcRect t="19" b="29"/>
          <a:stretch/>
        </p:blipFill>
        <p:spPr>
          <a:xfrm>
            <a:off x="3321982" y="2340225"/>
            <a:ext cx="719996" cy="720000"/>
          </a:xfrm>
          <a:prstGeom prst="rect">
            <a:avLst/>
          </a:prstGeom>
          <a:noFill/>
          <a:ln>
            <a:noFill/>
          </a:ln>
        </p:spPr>
      </p:pic>
      <p:pic>
        <p:nvPicPr>
          <p:cNvPr id="152" name="Google Shape;152;p21"/>
          <p:cNvPicPr preferRelativeResize="0"/>
          <p:nvPr/>
        </p:nvPicPr>
        <p:blipFill rotWithShape="1">
          <a:blip r:embed="rId4">
            <a:alphaModFix/>
          </a:blip>
          <a:srcRect l="19" r="29"/>
          <a:stretch/>
        </p:blipFill>
        <p:spPr>
          <a:xfrm>
            <a:off x="682668" y="2340650"/>
            <a:ext cx="720000" cy="719996"/>
          </a:xfrm>
          <a:prstGeom prst="rect">
            <a:avLst/>
          </a:prstGeom>
          <a:noFill/>
          <a:ln>
            <a:noFill/>
          </a:ln>
        </p:spPr>
      </p:pic>
      <p:sp>
        <p:nvSpPr>
          <p:cNvPr id="153" name="Google Shape;153;p21"/>
          <p:cNvSpPr txBox="1"/>
          <p:nvPr/>
        </p:nvSpPr>
        <p:spPr>
          <a:xfrm>
            <a:off x="5088300" y="4797775"/>
            <a:ext cx="4055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solidFill>
                  <a:srgbClr val="FFFFFF"/>
                </a:solidFill>
                <a:latin typeface="Open Sans"/>
                <a:ea typeface="Open Sans"/>
                <a:cs typeface="Open Sans"/>
                <a:sym typeface="Open Sans"/>
              </a:rPr>
              <a:t>Outcomes and impact research, 2020</a:t>
            </a:r>
            <a:endParaRPr sz="1100">
              <a:solidFill>
                <a:srgbClr val="FFFFFF"/>
              </a:solidFill>
              <a:latin typeface="Open Sans"/>
              <a:ea typeface="Open Sans"/>
              <a:cs typeface="Open Sans"/>
              <a:sym typeface="Open Sans"/>
            </a:endParaRPr>
          </a:p>
        </p:txBody>
      </p:sp>
      <p:pic>
        <p:nvPicPr>
          <p:cNvPr id="154" name="Google Shape;154;p21"/>
          <p:cNvPicPr preferRelativeResize="0"/>
          <p:nvPr/>
        </p:nvPicPr>
        <p:blipFill>
          <a:blip r:embed="rId5">
            <a:alphaModFix/>
          </a:blip>
          <a:stretch>
            <a:fillRect/>
          </a:stretch>
        </p:blipFill>
        <p:spPr>
          <a:xfrm>
            <a:off x="6078250" y="2362200"/>
            <a:ext cx="794486" cy="7199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body" idx="1"/>
          </p:nvPr>
        </p:nvSpPr>
        <p:spPr>
          <a:xfrm>
            <a:off x="603250" y="1246825"/>
            <a:ext cx="7905900" cy="5085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GB" sz="1600"/>
              <a:t>For every £1 invested in our service in 2023/2024, we generated:</a:t>
            </a:r>
            <a:endParaRPr sz="1600"/>
          </a:p>
        </p:txBody>
      </p:sp>
      <p:sp>
        <p:nvSpPr>
          <p:cNvPr id="160" name="Google Shape;160;p22"/>
          <p:cNvSpPr txBox="1">
            <a:spLocks noGrp="1"/>
          </p:cNvSpPr>
          <p:nvPr>
            <p:ph type="title"/>
          </p:nvPr>
        </p:nvSpPr>
        <p:spPr>
          <a:xfrm>
            <a:off x="611825" y="441075"/>
            <a:ext cx="7897200" cy="60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value to society </a:t>
            </a:r>
            <a:endParaRPr/>
          </a:p>
        </p:txBody>
      </p:sp>
      <p:sp>
        <p:nvSpPr>
          <p:cNvPr id="161" name="Google Shape;161;p22"/>
          <p:cNvSpPr/>
          <p:nvPr/>
        </p:nvSpPr>
        <p:spPr>
          <a:xfrm>
            <a:off x="6138425" y="1926425"/>
            <a:ext cx="2370600" cy="2692800"/>
          </a:xfrm>
          <a:prstGeom prst="rect">
            <a:avLst/>
          </a:prstGeom>
          <a:solidFill>
            <a:srgbClr val="FCBB69"/>
          </a:solidFill>
          <a:ln w="28575" cap="flat" cmpd="sng">
            <a:solidFill>
              <a:srgbClr val="FCBB69"/>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2200">
                <a:solidFill>
                  <a:srgbClr val="004B88"/>
                </a:solidFill>
                <a:latin typeface="Open Sans ExtraBold"/>
                <a:ea typeface="Open Sans ExtraBold"/>
                <a:cs typeface="Open Sans ExtraBold"/>
                <a:sym typeface="Open Sans ExtraBold"/>
              </a:rPr>
              <a:t>£14.11</a:t>
            </a:r>
            <a:endParaRPr sz="2200">
              <a:solidFill>
                <a:srgbClr val="004B88"/>
              </a:solidFill>
              <a:latin typeface="Open Sans ExtraBold"/>
              <a:ea typeface="Open Sans ExtraBold"/>
              <a:cs typeface="Open Sans ExtraBold"/>
              <a:sym typeface="Open Sans ExtraBold"/>
            </a:endParaRPr>
          </a:p>
          <a:p>
            <a:pPr marL="0" lvl="0" indent="0" algn="l" rtl="0">
              <a:spcBef>
                <a:spcPts val="0"/>
              </a:spcBef>
              <a:spcAft>
                <a:spcPts val="0"/>
              </a:spcAft>
              <a:buNone/>
            </a:pPr>
            <a:r>
              <a:rPr lang="en-GB" sz="1600">
                <a:solidFill>
                  <a:srgbClr val="004B88"/>
                </a:solidFill>
                <a:latin typeface="Open Sans SemiBold"/>
                <a:ea typeface="Open Sans SemiBold"/>
                <a:cs typeface="Open Sans SemiBold"/>
                <a:sym typeface="Open Sans SemiBold"/>
              </a:rPr>
              <a:t>in financial value to the people we help (specific outcomes to individuals)</a:t>
            </a:r>
            <a:endParaRPr sz="1600">
              <a:solidFill>
                <a:srgbClr val="004B88"/>
              </a:solidFill>
              <a:latin typeface="Open Sans SemiBold"/>
              <a:ea typeface="Open Sans SemiBold"/>
              <a:cs typeface="Open Sans SemiBold"/>
              <a:sym typeface="Open Sans SemiBold"/>
            </a:endParaRPr>
          </a:p>
          <a:p>
            <a:pPr marL="0" lvl="0" indent="0" algn="l" rtl="0">
              <a:spcBef>
                <a:spcPts val="0"/>
              </a:spcBef>
              <a:spcAft>
                <a:spcPts val="0"/>
              </a:spcAft>
              <a:buNone/>
            </a:pPr>
            <a:r>
              <a:rPr lang="en-GB" sz="1800">
                <a:solidFill>
                  <a:srgbClr val="004B88"/>
                </a:solidFill>
                <a:latin typeface="Open Sans ExtraBold"/>
                <a:ea typeface="Open Sans ExtraBold"/>
                <a:cs typeface="Open Sans ExtraBold"/>
                <a:sym typeface="Open Sans ExtraBold"/>
              </a:rPr>
              <a:t>Total: £11,540,263</a:t>
            </a:r>
            <a:endParaRPr sz="2000" b="1">
              <a:solidFill>
                <a:schemeClr val="dk1"/>
              </a:solidFill>
              <a:latin typeface="Open Sans"/>
              <a:ea typeface="Open Sans"/>
              <a:cs typeface="Open Sans"/>
              <a:sym typeface="Open Sans"/>
            </a:endParaRPr>
          </a:p>
        </p:txBody>
      </p:sp>
      <p:sp>
        <p:nvSpPr>
          <p:cNvPr id="162" name="Google Shape;162;p22"/>
          <p:cNvSpPr/>
          <p:nvPr/>
        </p:nvSpPr>
        <p:spPr>
          <a:xfrm>
            <a:off x="3429225" y="1926425"/>
            <a:ext cx="2370600" cy="2692800"/>
          </a:xfrm>
          <a:prstGeom prst="rect">
            <a:avLst/>
          </a:prstGeom>
          <a:solidFill>
            <a:srgbClr val="FCBB69"/>
          </a:solidFill>
          <a:ln w="28575" cap="flat" cmpd="sng">
            <a:solidFill>
              <a:srgbClr val="FCBB69"/>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2200">
                <a:solidFill>
                  <a:srgbClr val="004B88"/>
                </a:solidFill>
                <a:latin typeface="Open Sans ExtraBold"/>
                <a:ea typeface="Open Sans ExtraBold"/>
                <a:cs typeface="Open Sans ExtraBold"/>
                <a:sym typeface="Open Sans ExtraBold"/>
              </a:rPr>
              <a:t>£28.92</a:t>
            </a:r>
            <a:endParaRPr sz="2200">
              <a:solidFill>
                <a:srgbClr val="004B88"/>
              </a:solidFill>
              <a:latin typeface="Open Sans ExtraBold"/>
              <a:ea typeface="Open Sans ExtraBold"/>
              <a:cs typeface="Open Sans ExtraBold"/>
              <a:sym typeface="Open Sans ExtraBold"/>
            </a:endParaRPr>
          </a:p>
          <a:p>
            <a:pPr marL="0" lvl="0" indent="0" algn="l" rtl="0">
              <a:spcBef>
                <a:spcPts val="0"/>
              </a:spcBef>
              <a:spcAft>
                <a:spcPts val="0"/>
              </a:spcAft>
              <a:buNone/>
            </a:pPr>
            <a:r>
              <a:rPr lang="en-GB" sz="1600">
                <a:solidFill>
                  <a:srgbClr val="004B88"/>
                </a:solidFill>
                <a:latin typeface="Open Sans SemiBold"/>
                <a:ea typeface="Open Sans SemiBold"/>
                <a:cs typeface="Open Sans SemiBold"/>
                <a:sym typeface="Open Sans SemiBold"/>
              </a:rPr>
              <a:t>in wider economic and social benefits (public value)</a:t>
            </a:r>
            <a:endParaRPr sz="1600">
              <a:solidFill>
                <a:srgbClr val="004B88"/>
              </a:solidFill>
              <a:latin typeface="Open Sans SemiBold"/>
              <a:ea typeface="Open Sans SemiBold"/>
              <a:cs typeface="Open Sans SemiBold"/>
              <a:sym typeface="Open Sans SemiBold"/>
            </a:endParaRPr>
          </a:p>
          <a:p>
            <a:pPr marL="0" lvl="0" indent="0" algn="l" rtl="0">
              <a:spcBef>
                <a:spcPts val="0"/>
              </a:spcBef>
              <a:spcAft>
                <a:spcPts val="0"/>
              </a:spcAft>
              <a:buNone/>
            </a:pPr>
            <a:r>
              <a:rPr lang="en-GB" sz="1800">
                <a:solidFill>
                  <a:srgbClr val="004B88"/>
                </a:solidFill>
                <a:latin typeface="Open Sans ExtraBold"/>
                <a:ea typeface="Open Sans ExtraBold"/>
                <a:cs typeface="Open Sans ExtraBold"/>
                <a:sym typeface="Open Sans ExtraBold"/>
              </a:rPr>
              <a:t>Total: £23,650,750</a:t>
            </a:r>
            <a:endParaRPr sz="2000" b="1">
              <a:solidFill>
                <a:schemeClr val="dk1"/>
              </a:solidFill>
              <a:latin typeface="Open Sans"/>
              <a:ea typeface="Open Sans"/>
              <a:cs typeface="Open Sans"/>
              <a:sym typeface="Open Sans"/>
            </a:endParaRPr>
          </a:p>
        </p:txBody>
      </p:sp>
      <p:sp>
        <p:nvSpPr>
          <p:cNvPr id="163" name="Google Shape;163;p22"/>
          <p:cNvSpPr/>
          <p:nvPr/>
        </p:nvSpPr>
        <p:spPr>
          <a:xfrm>
            <a:off x="720000" y="1926525"/>
            <a:ext cx="2370600" cy="2692800"/>
          </a:xfrm>
          <a:prstGeom prst="rect">
            <a:avLst/>
          </a:prstGeom>
          <a:solidFill>
            <a:srgbClr val="FCBB69"/>
          </a:solidFill>
          <a:ln w="28575" cap="flat" cmpd="sng">
            <a:solidFill>
              <a:srgbClr val="FCBB69"/>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2200">
                <a:solidFill>
                  <a:srgbClr val="004B88"/>
                </a:solidFill>
                <a:latin typeface="Open Sans ExtraBold"/>
                <a:ea typeface="Open Sans ExtraBold"/>
                <a:cs typeface="Open Sans ExtraBold"/>
                <a:sym typeface="Open Sans ExtraBold"/>
              </a:rPr>
              <a:t>£3.75</a:t>
            </a:r>
            <a:endParaRPr sz="2200">
              <a:solidFill>
                <a:srgbClr val="004B88"/>
              </a:solidFill>
              <a:latin typeface="Open Sans ExtraBold"/>
              <a:ea typeface="Open Sans ExtraBold"/>
              <a:cs typeface="Open Sans ExtraBold"/>
              <a:sym typeface="Open Sans ExtraBold"/>
            </a:endParaRPr>
          </a:p>
          <a:p>
            <a:pPr marL="0" lvl="0" indent="0" algn="l" rtl="0">
              <a:spcBef>
                <a:spcPts val="0"/>
              </a:spcBef>
              <a:spcAft>
                <a:spcPts val="0"/>
              </a:spcAft>
              <a:buNone/>
            </a:pPr>
            <a:r>
              <a:rPr lang="en-GB" sz="1600">
                <a:solidFill>
                  <a:srgbClr val="004B88"/>
                </a:solidFill>
                <a:latin typeface="Open Sans SemiBold"/>
                <a:ea typeface="Open Sans SemiBold"/>
                <a:cs typeface="Open Sans SemiBold"/>
                <a:sym typeface="Open Sans SemiBold"/>
              </a:rPr>
              <a:t>in savings to government and public services (fiscal benefits)</a:t>
            </a:r>
            <a:endParaRPr sz="1600">
              <a:solidFill>
                <a:srgbClr val="004B88"/>
              </a:solidFill>
              <a:latin typeface="Open Sans SemiBold"/>
              <a:ea typeface="Open Sans SemiBold"/>
              <a:cs typeface="Open Sans SemiBold"/>
              <a:sym typeface="Open Sans SemiBold"/>
            </a:endParaRPr>
          </a:p>
          <a:p>
            <a:pPr marL="0" lvl="0" indent="0" algn="l" rtl="0">
              <a:spcBef>
                <a:spcPts val="0"/>
              </a:spcBef>
              <a:spcAft>
                <a:spcPts val="0"/>
              </a:spcAft>
              <a:buNone/>
            </a:pPr>
            <a:r>
              <a:rPr lang="en-GB" sz="1800">
                <a:solidFill>
                  <a:srgbClr val="004B88"/>
                </a:solidFill>
                <a:latin typeface="Open Sans ExtraBold"/>
                <a:ea typeface="Open Sans ExtraBold"/>
                <a:cs typeface="Open Sans ExtraBold"/>
                <a:sym typeface="Open Sans ExtraBold"/>
              </a:rPr>
              <a:t>Total: </a:t>
            </a:r>
            <a:endParaRPr sz="1800">
              <a:solidFill>
                <a:srgbClr val="004B88"/>
              </a:solidFill>
              <a:latin typeface="Open Sans ExtraBold"/>
              <a:ea typeface="Open Sans ExtraBold"/>
              <a:cs typeface="Open Sans ExtraBold"/>
              <a:sym typeface="Open Sans ExtraBold"/>
            </a:endParaRPr>
          </a:p>
          <a:p>
            <a:pPr marL="0" lvl="0" indent="0" algn="l" rtl="0">
              <a:spcBef>
                <a:spcPts val="0"/>
              </a:spcBef>
              <a:spcAft>
                <a:spcPts val="0"/>
              </a:spcAft>
              <a:buNone/>
            </a:pPr>
            <a:r>
              <a:rPr lang="en-GB" sz="1800">
                <a:solidFill>
                  <a:srgbClr val="004B88"/>
                </a:solidFill>
                <a:latin typeface="Open Sans ExtraBold"/>
                <a:ea typeface="Open Sans ExtraBold"/>
                <a:cs typeface="Open Sans ExtraBold"/>
                <a:sym typeface="Open Sans ExtraBold"/>
              </a:rPr>
              <a:t>£3,068,237</a:t>
            </a:r>
            <a:endParaRPr sz="1800">
              <a:solidFill>
                <a:srgbClr val="004B88"/>
              </a:solidFill>
              <a:latin typeface="Open Sans ExtraBold"/>
              <a:ea typeface="Open Sans ExtraBold"/>
              <a:cs typeface="Open Sans ExtraBold"/>
              <a:sym typeface="Open Sans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How we calculate our financial value</a:t>
            </a:r>
            <a:endParaRPr>
              <a:solidFill>
                <a:srgbClr val="004B88"/>
              </a:solidFill>
            </a:endParaRPr>
          </a:p>
        </p:txBody>
      </p:sp>
      <p:sp>
        <p:nvSpPr>
          <p:cNvPr id="169" name="Google Shape;169;p23"/>
          <p:cNvSpPr txBox="1">
            <a:spLocks noGrp="1"/>
          </p:cNvSpPr>
          <p:nvPr>
            <p:ph type="body" idx="1"/>
          </p:nvPr>
        </p:nvSpPr>
        <p:spPr>
          <a:xfrm>
            <a:off x="603250" y="1246825"/>
            <a:ext cx="3741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004B88"/>
                </a:solidFill>
              </a:rPr>
              <a:t>It’s impossible to put a financial value on everything we do – but where we can, we have. </a:t>
            </a:r>
            <a:endParaRPr sz="1600">
              <a:solidFill>
                <a:srgbClr val="004B88"/>
              </a:solidFill>
            </a:endParaRPr>
          </a:p>
          <a:p>
            <a:pPr marL="0" lvl="0" indent="0" algn="l" rtl="0">
              <a:lnSpc>
                <a:spcPct val="100000"/>
              </a:lnSpc>
              <a:spcBef>
                <a:spcPts val="1000"/>
              </a:spcBef>
              <a:spcAft>
                <a:spcPts val="0"/>
              </a:spcAft>
              <a:buNone/>
            </a:pPr>
            <a:r>
              <a:rPr lang="en-GB" sz="1600">
                <a:solidFill>
                  <a:srgbClr val="004B88"/>
                </a:solidFill>
              </a:rPr>
              <a:t>We’ve used a Treasury-approved model to do this.</a:t>
            </a:r>
            <a:endParaRPr sz="1600">
              <a:solidFill>
                <a:srgbClr val="004B88"/>
              </a:solidFill>
            </a:endParaRPr>
          </a:p>
          <a:p>
            <a:pPr marL="0" lvl="0" indent="0" algn="l" rtl="0">
              <a:lnSpc>
                <a:spcPct val="100000"/>
              </a:lnSpc>
              <a:spcBef>
                <a:spcPts val="1000"/>
              </a:spcBef>
              <a:spcAft>
                <a:spcPts val="1000"/>
              </a:spcAft>
              <a:buNone/>
            </a:pPr>
            <a:r>
              <a:rPr lang="en-GB" sz="1600">
                <a:solidFill>
                  <a:srgbClr val="004B88"/>
                </a:solidFill>
              </a:rPr>
              <a:t>From our robust management information, we’ve also separately considered the financial benefits to the people we help.</a:t>
            </a:r>
            <a:endParaRPr>
              <a:solidFill>
                <a:srgbClr val="004B88"/>
              </a:solidFill>
            </a:endParaRPr>
          </a:p>
        </p:txBody>
      </p:sp>
      <p:sp>
        <p:nvSpPr>
          <p:cNvPr id="170" name="Google Shape;170;p23"/>
          <p:cNvSpPr txBox="1">
            <a:spLocks noGrp="1"/>
          </p:cNvSpPr>
          <p:nvPr>
            <p:ph type="body" idx="2"/>
          </p:nvPr>
        </p:nvSpPr>
        <p:spPr>
          <a:xfrm>
            <a:off x="4767850" y="1246825"/>
            <a:ext cx="3741300" cy="3367500"/>
          </a:xfrm>
          <a:prstGeom prst="rect">
            <a:avLst/>
          </a:prstGeom>
          <a:noFill/>
          <a:ln w="28575" cap="flat" cmpd="sng">
            <a:solidFill>
              <a:srgbClr val="004B88"/>
            </a:solidFill>
            <a:prstDash val="solid"/>
            <a:round/>
            <a:headEnd type="none" w="sm" len="sm"/>
            <a:tailEnd type="none" w="sm" len="sm"/>
          </a:ln>
        </p:spPr>
        <p:txBody>
          <a:bodyPr spcFirstLastPara="1" wrap="square" lIns="91425" tIns="180000" rIns="91425" bIns="180000" anchor="t" anchorCtr="0">
            <a:noAutofit/>
          </a:bodyPr>
          <a:lstStyle/>
          <a:p>
            <a:pPr marL="457200" lvl="0" indent="-330200" algn="l" rtl="0">
              <a:spcBef>
                <a:spcPts val="0"/>
              </a:spcBef>
              <a:spcAft>
                <a:spcPts val="0"/>
              </a:spcAft>
              <a:buSzPts val="1600"/>
              <a:buFont typeface="Open Sans SemiBold"/>
              <a:buChar char="●"/>
            </a:pPr>
            <a:r>
              <a:rPr lang="en-GB" sz="1600">
                <a:latin typeface="Open Sans SemiBold"/>
                <a:ea typeface="Open Sans SemiBold"/>
                <a:cs typeface="Open Sans SemiBold"/>
                <a:sym typeface="Open Sans SemiBold"/>
              </a:rPr>
              <a:t>Keeping people in employment or helping them back to work</a:t>
            </a:r>
            <a:endParaRPr sz="1600">
              <a:latin typeface="Open Sans SemiBold"/>
              <a:ea typeface="Open Sans SemiBold"/>
              <a:cs typeface="Open Sans SemiBold"/>
              <a:sym typeface="Open Sans SemiBold"/>
            </a:endParaRPr>
          </a:p>
          <a:p>
            <a:pPr marL="457200" lvl="0" indent="-330200" algn="l" rtl="0">
              <a:spcBef>
                <a:spcPts val="1000"/>
              </a:spcBef>
              <a:spcAft>
                <a:spcPts val="0"/>
              </a:spcAft>
              <a:buSzPts val="1600"/>
              <a:buFont typeface="Open Sans SemiBold"/>
              <a:buChar char="●"/>
            </a:pPr>
            <a:r>
              <a:rPr lang="en-GB" sz="1600">
                <a:latin typeface="Open Sans SemiBold"/>
                <a:ea typeface="Open Sans SemiBold"/>
                <a:cs typeface="Open Sans SemiBold"/>
                <a:sym typeface="Open Sans SemiBold"/>
              </a:rPr>
              <a:t>Preventing housing evictions and statutory homelessness</a:t>
            </a:r>
            <a:endParaRPr sz="1600">
              <a:latin typeface="Open Sans SemiBold"/>
              <a:ea typeface="Open Sans SemiBold"/>
              <a:cs typeface="Open Sans SemiBold"/>
              <a:sym typeface="Open Sans SemiBold"/>
            </a:endParaRPr>
          </a:p>
          <a:p>
            <a:pPr marL="457200" lvl="0" indent="-330200" algn="l" rtl="0">
              <a:spcBef>
                <a:spcPts val="1000"/>
              </a:spcBef>
              <a:spcAft>
                <a:spcPts val="0"/>
              </a:spcAft>
              <a:buSzPts val="1600"/>
              <a:buFont typeface="Open Sans SemiBold"/>
              <a:buChar char="●"/>
            </a:pPr>
            <a:r>
              <a:rPr lang="en-GB" sz="1600">
                <a:latin typeface="Open Sans SemiBold"/>
                <a:ea typeface="Open Sans SemiBold"/>
                <a:cs typeface="Open Sans SemiBold"/>
                <a:sym typeface="Open Sans SemiBold"/>
              </a:rPr>
              <a:t>Reducing demand for mental health and GP services</a:t>
            </a:r>
            <a:endParaRPr sz="1600">
              <a:latin typeface="Open Sans SemiBold"/>
              <a:ea typeface="Open Sans SemiBold"/>
              <a:cs typeface="Open Sans SemiBold"/>
              <a:sym typeface="Open Sans SemiBold"/>
            </a:endParaRPr>
          </a:p>
          <a:p>
            <a:pPr marL="457200" lvl="0" indent="-330200" algn="l" rtl="0">
              <a:spcBef>
                <a:spcPts val="1000"/>
              </a:spcBef>
              <a:spcAft>
                <a:spcPts val="0"/>
              </a:spcAft>
              <a:buSzPts val="1600"/>
              <a:buFont typeface="Open Sans SemiBold"/>
              <a:buChar char="●"/>
            </a:pPr>
            <a:r>
              <a:rPr lang="en-GB" sz="1600">
                <a:latin typeface="Open Sans SemiBold"/>
                <a:ea typeface="Open Sans SemiBold"/>
                <a:cs typeface="Open Sans SemiBold"/>
                <a:sym typeface="Open Sans SemiBold"/>
              </a:rPr>
              <a:t>Improving mental wellbeing and positive functioning </a:t>
            </a:r>
            <a:endParaRPr sz="1600">
              <a:latin typeface="Open Sans SemiBold"/>
              <a:ea typeface="Open Sans SemiBold"/>
              <a:cs typeface="Open Sans SemiBold"/>
              <a:sym typeface="Open Sans SemiBold"/>
            </a:endParaRPr>
          </a:p>
          <a:p>
            <a:pPr marL="457200" lvl="0" indent="-330200" algn="l" rtl="0">
              <a:spcBef>
                <a:spcPts val="1000"/>
              </a:spcBef>
              <a:spcAft>
                <a:spcPts val="1000"/>
              </a:spcAft>
              <a:buSzPts val="1600"/>
              <a:buFont typeface="Open Sans SemiBold"/>
              <a:buChar char="●"/>
            </a:pPr>
            <a:r>
              <a:rPr lang="en-GB" sz="1600">
                <a:latin typeface="Open Sans SemiBold"/>
                <a:ea typeface="Open Sans SemiBold"/>
                <a:cs typeface="Open Sans SemiBold"/>
                <a:sym typeface="Open Sans SemiBold"/>
              </a:rPr>
              <a:t>Improved family relationships</a:t>
            </a:r>
            <a:endParaRPr>
              <a:latin typeface="Open Sans SemiBold"/>
              <a:ea typeface="Open Sans SemiBold"/>
              <a:cs typeface="Open Sans SemiBold"/>
              <a:sym typeface="Open Sa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Our value to this community</a:t>
            </a:r>
            <a:endParaRPr>
              <a:solidFill>
                <a:srgbClr val="004B88"/>
              </a:solidFill>
            </a:endParaRPr>
          </a:p>
        </p:txBody>
      </p:sp>
      <p:sp>
        <p:nvSpPr>
          <p:cNvPr id="176" name="Google Shape;176;p24"/>
          <p:cNvSpPr txBox="1">
            <a:spLocks noGrp="1"/>
          </p:cNvSpPr>
          <p:nvPr>
            <p:ph type="body" idx="1"/>
          </p:nvPr>
        </p:nvSpPr>
        <p:spPr>
          <a:xfrm>
            <a:off x="603250" y="1246825"/>
            <a:ext cx="3741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004B88"/>
                </a:solidFill>
              </a:rPr>
              <a:t>Our savings to the public purse include: </a:t>
            </a:r>
            <a:endParaRPr sz="1600">
              <a:solidFill>
                <a:srgbClr val="004B88"/>
              </a:solidFill>
            </a:endParaRPr>
          </a:p>
          <a:p>
            <a:pPr marL="791999" lvl="0" indent="0" algn="l" rtl="0">
              <a:lnSpc>
                <a:spcPct val="100000"/>
              </a:lnSpc>
              <a:spcBef>
                <a:spcPts val="1000"/>
              </a:spcBef>
              <a:spcAft>
                <a:spcPts val="0"/>
              </a:spcAft>
              <a:buNone/>
            </a:pPr>
            <a:r>
              <a:rPr lang="en-GB" sz="2200">
                <a:latin typeface="Open Sans ExtraBold"/>
                <a:ea typeface="Open Sans ExtraBold"/>
                <a:cs typeface="Open Sans ExtraBold"/>
                <a:sym typeface="Open Sans ExtraBold"/>
              </a:rPr>
              <a:t>£305,564</a:t>
            </a:r>
            <a:endParaRPr sz="2200">
              <a:solidFill>
                <a:srgbClr val="004B88"/>
              </a:solidFill>
              <a:latin typeface="Open Sans ExtraBold"/>
              <a:ea typeface="Open Sans ExtraBold"/>
              <a:cs typeface="Open Sans ExtraBold"/>
              <a:sym typeface="Open Sans ExtraBold"/>
            </a:endParaRPr>
          </a:p>
          <a:p>
            <a:pPr marL="791999" lvl="0" indent="0" algn="l" rtl="0">
              <a:lnSpc>
                <a:spcPct val="100000"/>
              </a:lnSpc>
              <a:spcBef>
                <a:spcPts val="0"/>
              </a:spcBef>
              <a:spcAft>
                <a:spcPts val="0"/>
              </a:spcAft>
              <a:buNone/>
            </a:pPr>
            <a:r>
              <a:rPr lang="en-GB" sz="1600">
                <a:solidFill>
                  <a:srgbClr val="004B88"/>
                </a:solidFill>
                <a:latin typeface="Open Sans SemiBold"/>
                <a:ea typeface="Open Sans SemiBold"/>
                <a:cs typeface="Open Sans SemiBold"/>
                <a:sym typeface="Open Sans SemiBold"/>
              </a:rPr>
              <a:t>saved by local government, through reducing homelessness</a:t>
            </a:r>
            <a:endParaRPr sz="1600">
              <a:solidFill>
                <a:srgbClr val="004B88"/>
              </a:solidFill>
              <a:latin typeface="Open Sans SemiBold"/>
              <a:ea typeface="Open Sans SemiBold"/>
              <a:cs typeface="Open Sans SemiBold"/>
              <a:sym typeface="Open Sans SemiBold"/>
            </a:endParaRPr>
          </a:p>
          <a:p>
            <a:pPr marL="0" lvl="0" indent="0" algn="l" rtl="0">
              <a:lnSpc>
                <a:spcPct val="100000"/>
              </a:lnSpc>
              <a:spcBef>
                <a:spcPts val="1000"/>
              </a:spcBef>
              <a:spcAft>
                <a:spcPts val="0"/>
              </a:spcAft>
              <a:buNone/>
            </a:pPr>
            <a:r>
              <a:rPr lang="en-GB" sz="1600">
                <a:solidFill>
                  <a:srgbClr val="004B88"/>
                </a:solidFill>
              </a:rPr>
              <a:t>Maximising the income for those we help prevents more costly intervention.</a:t>
            </a:r>
            <a:endParaRPr sz="1600">
              <a:solidFill>
                <a:srgbClr val="004B88"/>
              </a:solidFill>
            </a:endParaRPr>
          </a:p>
          <a:p>
            <a:pPr marL="0" lvl="0" indent="0" algn="l" rtl="0">
              <a:lnSpc>
                <a:spcPct val="100000"/>
              </a:lnSpc>
              <a:spcBef>
                <a:spcPts val="1000"/>
              </a:spcBef>
              <a:spcAft>
                <a:spcPts val="1000"/>
              </a:spcAft>
              <a:buNone/>
            </a:pPr>
            <a:r>
              <a:rPr lang="en-GB" sz="1600">
                <a:solidFill>
                  <a:srgbClr val="004B88"/>
                </a:solidFill>
              </a:rPr>
              <a:t>This helps reduce financial difficulty, promotes inclusion and benefits the economy.</a:t>
            </a:r>
            <a:endParaRPr sz="1600">
              <a:solidFill>
                <a:srgbClr val="004B88"/>
              </a:solidFill>
            </a:endParaRPr>
          </a:p>
        </p:txBody>
      </p:sp>
      <p:sp>
        <p:nvSpPr>
          <p:cNvPr id="177" name="Google Shape;177;p24"/>
          <p:cNvSpPr txBox="1">
            <a:spLocks noGrp="1"/>
          </p:cNvSpPr>
          <p:nvPr>
            <p:ph type="body" idx="2"/>
          </p:nvPr>
        </p:nvSpPr>
        <p:spPr>
          <a:xfrm>
            <a:off x="4767850" y="1246825"/>
            <a:ext cx="3741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004B88"/>
                </a:solidFill>
              </a:rPr>
              <a:t>This is only one fraction of our true value. We also:</a:t>
            </a:r>
            <a:endParaRPr sz="1600">
              <a:solidFill>
                <a:srgbClr val="004B88"/>
              </a:solidFill>
            </a:endParaRPr>
          </a:p>
          <a:p>
            <a:pPr marL="457200" lvl="0" indent="-330200" algn="l" rtl="0">
              <a:lnSpc>
                <a:spcPct val="100000"/>
              </a:lnSpc>
              <a:spcBef>
                <a:spcPts val="1000"/>
              </a:spcBef>
              <a:spcAft>
                <a:spcPts val="0"/>
              </a:spcAft>
              <a:buClr>
                <a:srgbClr val="004B88"/>
              </a:buClr>
              <a:buSzPts val="1600"/>
              <a:buChar char="●"/>
            </a:pPr>
            <a:r>
              <a:rPr lang="en-GB" sz="1600">
                <a:solidFill>
                  <a:srgbClr val="004B88"/>
                </a:solidFill>
              </a:rPr>
              <a:t>help clients negotiate local processes, such as welfare reform changes</a:t>
            </a:r>
            <a:endParaRPr sz="1600">
              <a:solidFill>
                <a:srgbClr val="004B88"/>
              </a:solidFill>
            </a:endParaRPr>
          </a:p>
          <a:p>
            <a:pPr marL="457200" lvl="0" indent="-330200" algn="l" rtl="0">
              <a:lnSpc>
                <a:spcPct val="100000"/>
              </a:lnSpc>
              <a:spcBef>
                <a:spcPts val="1000"/>
              </a:spcBef>
              <a:spcAft>
                <a:spcPts val="0"/>
              </a:spcAft>
              <a:buClr>
                <a:srgbClr val="004B88"/>
              </a:buClr>
              <a:buSzPts val="1600"/>
              <a:buChar char="●"/>
            </a:pPr>
            <a:r>
              <a:rPr lang="en-GB" sz="1600">
                <a:solidFill>
                  <a:srgbClr val="004B88"/>
                </a:solidFill>
              </a:rPr>
              <a:t>help local authority rent and council tax arrears to be </a:t>
            </a:r>
            <a:r>
              <a:rPr lang="en-GB" sz="1600"/>
              <a:t>renegotiated by setting up re-payment plans</a:t>
            </a:r>
            <a:r>
              <a:rPr lang="en-GB" sz="1600">
                <a:solidFill>
                  <a:srgbClr val="004B88"/>
                </a:solidFill>
              </a:rPr>
              <a:t>, and reduce the associated administrative costs</a:t>
            </a:r>
            <a:endParaRPr sz="1600">
              <a:solidFill>
                <a:srgbClr val="004B88"/>
              </a:solidFill>
            </a:endParaRPr>
          </a:p>
        </p:txBody>
      </p:sp>
      <p:pic>
        <p:nvPicPr>
          <p:cNvPr id="178" name="Google Shape;178;p24"/>
          <p:cNvPicPr preferRelativeResize="0"/>
          <p:nvPr/>
        </p:nvPicPr>
        <p:blipFill rotWithShape="1">
          <a:blip r:embed="rId3">
            <a:alphaModFix/>
          </a:blip>
          <a:srcRect/>
          <a:stretch/>
        </p:blipFill>
        <p:spPr>
          <a:xfrm>
            <a:off x="603243" y="2010989"/>
            <a:ext cx="720000" cy="72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p:nvPr/>
        </p:nvSpPr>
        <p:spPr>
          <a:xfrm>
            <a:off x="6138425" y="2130125"/>
            <a:ext cx="2370600" cy="2520300"/>
          </a:xfrm>
          <a:prstGeom prst="rect">
            <a:avLst/>
          </a:prstGeom>
          <a:solidFill>
            <a:srgbClr val="FCBB69"/>
          </a:solidFill>
          <a:ln w="28575" cap="flat" cmpd="sng">
            <a:solidFill>
              <a:srgbClr val="FCBB69"/>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lnSpc>
                <a:spcPct val="115000"/>
              </a:lnSpc>
              <a:spcBef>
                <a:spcPts val="0"/>
              </a:spcBef>
              <a:spcAft>
                <a:spcPts val="0"/>
              </a:spcAft>
              <a:buNone/>
            </a:pPr>
            <a:r>
              <a:rPr lang="en-GB" sz="2400" b="1">
                <a:solidFill>
                  <a:srgbClr val="004B88"/>
                </a:solidFill>
                <a:latin typeface="Open Sans"/>
                <a:ea typeface="Open Sans"/>
                <a:cs typeface="Open Sans"/>
                <a:sym typeface="Open Sans"/>
              </a:rPr>
              <a:t>1,215 </a:t>
            </a:r>
            <a:r>
              <a:rPr lang="en-GB" sz="2000">
                <a:solidFill>
                  <a:srgbClr val="004B88"/>
                </a:solidFill>
                <a:latin typeface="Open Sans"/>
                <a:ea typeface="Open Sans"/>
                <a:cs typeface="Open Sans"/>
                <a:sym typeface="Open Sans"/>
              </a:rPr>
              <a:t>unique clients came to us to manage</a:t>
            </a:r>
            <a:br>
              <a:rPr lang="en-GB" sz="2000">
                <a:solidFill>
                  <a:srgbClr val="004B88"/>
                </a:solidFill>
                <a:latin typeface="Open Sans"/>
                <a:ea typeface="Open Sans"/>
                <a:cs typeface="Open Sans"/>
                <a:sym typeface="Open Sans"/>
              </a:rPr>
            </a:br>
            <a:r>
              <a:rPr lang="en-GB" sz="2000">
                <a:solidFill>
                  <a:srgbClr val="004B88"/>
                </a:solidFill>
                <a:latin typeface="Open Sans"/>
                <a:ea typeface="Open Sans"/>
                <a:cs typeface="Open Sans"/>
                <a:sym typeface="Open Sans"/>
              </a:rPr>
              <a:t> their debt</a:t>
            </a:r>
            <a:endParaRPr sz="2000">
              <a:solidFill>
                <a:srgbClr val="004B88"/>
              </a:solidFill>
              <a:latin typeface="Open Sans"/>
              <a:ea typeface="Open Sans"/>
              <a:cs typeface="Open Sans"/>
              <a:sym typeface="Open Sans"/>
            </a:endParaRPr>
          </a:p>
          <a:p>
            <a:pPr marL="0" lvl="0" indent="0" algn="l" rtl="0">
              <a:spcBef>
                <a:spcPts val="1000"/>
              </a:spcBef>
              <a:spcAft>
                <a:spcPts val="1000"/>
              </a:spcAft>
              <a:buNone/>
            </a:pPr>
            <a:endParaRPr sz="2000" b="1">
              <a:solidFill>
                <a:schemeClr val="dk1"/>
              </a:solidFill>
              <a:latin typeface="Open Sans"/>
              <a:ea typeface="Open Sans"/>
              <a:cs typeface="Open Sans"/>
              <a:sym typeface="Open Sans"/>
            </a:endParaRPr>
          </a:p>
        </p:txBody>
      </p:sp>
      <p:sp>
        <p:nvSpPr>
          <p:cNvPr id="184" name="Google Shape;184;p25"/>
          <p:cNvSpPr/>
          <p:nvPr/>
        </p:nvSpPr>
        <p:spPr>
          <a:xfrm>
            <a:off x="3429213" y="2130125"/>
            <a:ext cx="2370600" cy="2520300"/>
          </a:xfrm>
          <a:prstGeom prst="rect">
            <a:avLst/>
          </a:prstGeom>
          <a:solidFill>
            <a:srgbClr val="FCBB69"/>
          </a:solidFill>
          <a:ln w="28575" cap="flat" cmpd="sng">
            <a:solidFill>
              <a:srgbClr val="FCBB69"/>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lnSpc>
                <a:spcPct val="115000"/>
              </a:lnSpc>
              <a:spcBef>
                <a:spcPts val="0"/>
              </a:spcBef>
              <a:spcAft>
                <a:spcPts val="1000"/>
              </a:spcAft>
              <a:buNone/>
            </a:pPr>
            <a:r>
              <a:rPr lang="en-GB" sz="2400" b="1">
                <a:solidFill>
                  <a:srgbClr val="004B88"/>
                </a:solidFill>
                <a:latin typeface="Open Sans"/>
                <a:ea typeface="Open Sans"/>
                <a:cs typeface="Open Sans"/>
                <a:sym typeface="Open Sans"/>
              </a:rPr>
              <a:t>2,182 </a:t>
            </a:r>
            <a:r>
              <a:rPr lang="en-GB" sz="2000">
                <a:solidFill>
                  <a:srgbClr val="004B88"/>
                </a:solidFill>
                <a:latin typeface="Open Sans"/>
                <a:ea typeface="Open Sans"/>
                <a:cs typeface="Open Sans"/>
                <a:sym typeface="Open Sans"/>
              </a:rPr>
              <a:t>individual clients accessed our energy advice</a:t>
            </a:r>
            <a:endParaRPr sz="2000" b="1">
              <a:solidFill>
                <a:srgbClr val="004B88"/>
              </a:solidFill>
              <a:latin typeface="Open Sans"/>
              <a:ea typeface="Open Sans"/>
              <a:cs typeface="Open Sans"/>
              <a:sym typeface="Open Sans"/>
            </a:endParaRPr>
          </a:p>
        </p:txBody>
      </p:sp>
      <p:sp>
        <p:nvSpPr>
          <p:cNvPr id="185" name="Google Shape;185;p25"/>
          <p:cNvSpPr/>
          <p:nvPr/>
        </p:nvSpPr>
        <p:spPr>
          <a:xfrm>
            <a:off x="720000" y="2130125"/>
            <a:ext cx="2370600" cy="2520300"/>
          </a:xfrm>
          <a:prstGeom prst="rect">
            <a:avLst/>
          </a:prstGeom>
          <a:solidFill>
            <a:srgbClr val="FCBB69"/>
          </a:solidFill>
          <a:ln w="28575" cap="flat" cmpd="sng">
            <a:solidFill>
              <a:srgbClr val="FCBB69"/>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1000"/>
              </a:spcAft>
              <a:buNone/>
            </a:pPr>
            <a:r>
              <a:rPr lang="en-GB" sz="2400" b="1">
                <a:solidFill>
                  <a:srgbClr val="004B88"/>
                </a:solidFill>
                <a:latin typeface="Open Sans"/>
                <a:ea typeface="Open Sans"/>
                <a:cs typeface="Open Sans"/>
                <a:sym typeface="Open Sans"/>
              </a:rPr>
              <a:t>£1,247,070 </a:t>
            </a:r>
            <a:r>
              <a:rPr lang="en-GB" sz="2000">
                <a:solidFill>
                  <a:srgbClr val="004B88"/>
                </a:solidFill>
                <a:latin typeface="Open Sans"/>
                <a:ea typeface="Open Sans"/>
                <a:cs typeface="Open Sans"/>
                <a:sym typeface="Open Sans"/>
              </a:rPr>
              <a:t>worth of debt was written</a:t>
            </a:r>
            <a:br>
              <a:rPr lang="en-GB" sz="2000">
                <a:solidFill>
                  <a:srgbClr val="004B88"/>
                </a:solidFill>
                <a:latin typeface="Open Sans"/>
                <a:ea typeface="Open Sans"/>
                <a:cs typeface="Open Sans"/>
                <a:sym typeface="Open Sans"/>
              </a:rPr>
            </a:br>
            <a:r>
              <a:rPr lang="en-GB" sz="2000">
                <a:solidFill>
                  <a:srgbClr val="004B88"/>
                </a:solidFill>
                <a:latin typeface="Open Sans"/>
                <a:ea typeface="Open Sans"/>
                <a:cs typeface="Open Sans"/>
                <a:sym typeface="Open Sans"/>
              </a:rPr>
              <a:t>off for our clients </a:t>
            </a:r>
            <a:endParaRPr sz="2400" b="1">
              <a:solidFill>
                <a:srgbClr val="004B88"/>
              </a:solidFill>
              <a:latin typeface="Open Sans"/>
              <a:ea typeface="Open Sans"/>
              <a:cs typeface="Open Sans"/>
              <a:sym typeface="Open Sans"/>
            </a:endParaRPr>
          </a:p>
        </p:txBody>
      </p:sp>
      <p:sp>
        <p:nvSpPr>
          <p:cNvPr id="186" name="Google Shape;186;p25"/>
          <p:cNvSpPr txBox="1">
            <a:spLocks noGrp="1"/>
          </p:cNvSpPr>
          <p:nvPr>
            <p:ph type="title"/>
          </p:nvPr>
        </p:nvSpPr>
        <p:spPr>
          <a:xfrm>
            <a:off x="611825" y="441075"/>
            <a:ext cx="7897200" cy="60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Local Delivery </a:t>
            </a:r>
            <a:endParaRPr>
              <a:solidFill>
                <a:srgbClr val="004B88"/>
              </a:solidFill>
            </a:endParaRPr>
          </a:p>
        </p:txBody>
      </p:sp>
      <p:sp>
        <p:nvSpPr>
          <p:cNvPr id="187" name="Google Shape;187;p25"/>
          <p:cNvSpPr txBox="1">
            <a:spLocks noGrp="1"/>
          </p:cNvSpPr>
          <p:nvPr>
            <p:ph type="body" idx="1"/>
          </p:nvPr>
        </p:nvSpPr>
        <p:spPr>
          <a:xfrm>
            <a:off x="603250" y="1246825"/>
            <a:ext cx="7905900" cy="50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t>At Citizens Advice Newcastle, we have specialist advice programmes, including our energy advice service and debt advice service.</a:t>
            </a:r>
            <a:endParaRPr sz="1600"/>
          </a:p>
          <a:p>
            <a:pPr marL="0" lvl="0" indent="0" algn="l" rtl="0">
              <a:lnSpc>
                <a:spcPct val="100000"/>
              </a:lnSpc>
              <a:spcBef>
                <a:spcPts val="1000"/>
              </a:spcBef>
              <a:spcAft>
                <a:spcPts val="1000"/>
              </a:spcAft>
              <a:buNone/>
            </a:pPr>
            <a:endParaRPr sz="1600"/>
          </a:p>
        </p:txBody>
      </p:sp>
      <p:pic>
        <p:nvPicPr>
          <p:cNvPr id="188" name="Google Shape;188;p25"/>
          <p:cNvPicPr preferRelativeResize="0"/>
          <p:nvPr/>
        </p:nvPicPr>
        <p:blipFill>
          <a:blip r:embed="rId3">
            <a:alphaModFix/>
          </a:blip>
          <a:stretch>
            <a:fillRect/>
          </a:stretch>
        </p:blipFill>
        <p:spPr>
          <a:xfrm>
            <a:off x="5069292" y="3404443"/>
            <a:ext cx="595250" cy="1157026"/>
          </a:xfrm>
          <a:prstGeom prst="rect">
            <a:avLst/>
          </a:prstGeom>
          <a:noFill/>
          <a:ln>
            <a:noFill/>
          </a:ln>
        </p:spPr>
      </p:pic>
      <p:pic>
        <p:nvPicPr>
          <p:cNvPr id="189" name="Google Shape;189;p25"/>
          <p:cNvPicPr preferRelativeResize="0"/>
          <p:nvPr/>
        </p:nvPicPr>
        <p:blipFill>
          <a:blip r:embed="rId4">
            <a:alphaModFix/>
          </a:blip>
          <a:stretch>
            <a:fillRect/>
          </a:stretch>
        </p:blipFill>
        <p:spPr>
          <a:xfrm>
            <a:off x="7286975" y="3494831"/>
            <a:ext cx="1155599" cy="1155599"/>
          </a:xfrm>
          <a:prstGeom prst="rect">
            <a:avLst/>
          </a:prstGeom>
          <a:noFill/>
          <a:ln>
            <a:noFill/>
          </a:ln>
        </p:spPr>
      </p:pic>
      <p:pic>
        <p:nvPicPr>
          <p:cNvPr id="190" name="Google Shape;190;p25"/>
          <p:cNvPicPr preferRelativeResize="0"/>
          <p:nvPr/>
        </p:nvPicPr>
        <p:blipFill>
          <a:blip r:embed="rId5">
            <a:alphaModFix/>
          </a:blip>
          <a:stretch>
            <a:fillRect/>
          </a:stretch>
        </p:blipFill>
        <p:spPr>
          <a:xfrm>
            <a:off x="2206019" y="3494825"/>
            <a:ext cx="791581" cy="1066650"/>
          </a:xfrm>
          <a:prstGeom prst="rect">
            <a:avLst/>
          </a:prstGeom>
          <a:solidFill>
            <a:srgbClr val="FCBB69"/>
          </a:solidFill>
          <a:ln w="28575" cap="flat" cmpd="sng">
            <a:solidFill>
              <a:srgbClr val="FCBB6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body" idx="1"/>
          </p:nvPr>
        </p:nvSpPr>
        <p:spPr>
          <a:xfrm>
            <a:off x="603475" y="1564925"/>
            <a:ext cx="33540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4B88"/>
                </a:solidFill>
              </a:rPr>
              <a:t>Our Research and Campaigns work continues to grow, this year we’ve:</a:t>
            </a:r>
            <a:endParaRPr sz="1400">
              <a:solidFill>
                <a:srgbClr val="004B88"/>
              </a:solidFill>
            </a:endParaRPr>
          </a:p>
          <a:p>
            <a:pPr marL="0" lvl="0" indent="0" algn="l" rtl="0">
              <a:spcBef>
                <a:spcPts val="900"/>
              </a:spcBef>
              <a:spcAft>
                <a:spcPts val="0"/>
              </a:spcAft>
              <a:buNone/>
            </a:pPr>
            <a:r>
              <a:rPr lang="en-GB" sz="1050">
                <a:solidFill>
                  <a:srgbClr val="004B88"/>
                </a:solidFill>
              </a:rPr>
              <a:t>●</a:t>
            </a:r>
            <a:r>
              <a:rPr lang="en-GB" sz="1400"/>
              <a:t> I</a:t>
            </a:r>
            <a:r>
              <a:rPr lang="en-GB" sz="1400">
                <a:solidFill>
                  <a:srgbClr val="004B88"/>
                </a:solidFill>
              </a:rPr>
              <a:t>ncreased the uptake of the Healthy Start Scheme from 68% to </a:t>
            </a:r>
            <a:r>
              <a:rPr lang="en-GB" sz="1400"/>
              <a:t>78</a:t>
            </a:r>
            <a:r>
              <a:rPr lang="en-GB" sz="1400">
                <a:solidFill>
                  <a:srgbClr val="004B88"/>
                </a:solidFill>
              </a:rPr>
              <a:t>% in Newcastle.</a:t>
            </a:r>
            <a:endParaRPr sz="1400">
              <a:solidFill>
                <a:srgbClr val="004B88"/>
              </a:solidFill>
            </a:endParaRPr>
          </a:p>
          <a:p>
            <a:pPr marL="0" lvl="0" indent="0" algn="l" rtl="0">
              <a:spcBef>
                <a:spcPts val="900"/>
              </a:spcBef>
              <a:spcAft>
                <a:spcPts val="900"/>
              </a:spcAft>
              <a:buNone/>
            </a:pPr>
            <a:r>
              <a:rPr lang="en-GB" sz="1050">
                <a:solidFill>
                  <a:srgbClr val="004B88"/>
                </a:solidFill>
              </a:rPr>
              <a:t>●</a:t>
            </a:r>
            <a:r>
              <a:rPr lang="en-GB" sz="1400"/>
              <a:t> M</a:t>
            </a:r>
            <a:r>
              <a:rPr lang="en-GB" sz="1400">
                <a:solidFill>
                  <a:srgbClr val="004B88"/>
                </a:solidFill>
              </a:rPr>
              <a:t>et with Chi Onwurah MP and Nick Brown MP to discuss the end of Section 21 ‘no fault’ eviction practices. Later Nick Brown pushed for the second reading of the Renters Reform Bill, which has since passed through Parliament. </a:t>
            </a:r>
            <a:endParaRPr/>
          </a:p>
        </p:txBody>
      </p:sp>
      <p:sp>
        <p:nvSpPr>
          <p:cNvPr id="196" name="Google Shape;196;p26"/>
          <p:cNvSpPr txBox="1">
            <a:spLocks noGrp="1"/>
          </p:cNvSpPr>
          <p:nvPr>
            <p:ph type="title"/>
          </p:nvPr>
        </p:nvSpPr>
        <p:spPr>
          <a:xfrm>
            <a:off x="603250" y="445025"/>
            <a:ext cx="33540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Research and campaigns </a:t>
            </a:r>
            <a:endParaRPr>
              <a:solidFill>
                <a:srgbClr val="004B88"/>
              </a:solidFill>
            </a:endParaRPr>
          </a:p>
        </p:txBody>
      </p:sp>
      <p:pic>
        <p:nvPicPr>
          <p:cNvPr id="197" name="Google Shape;197;p26"/>
          <p:cNvPicPr preferRelativeResize="0"/>
          <p:nvPr/>
        </p:nvPicPr>
        <p:blipFill rotWithShape="1">
          <a:blip r:embed="rId3">
            <a:alphaModFix/>
          </a:blip>
          <a:srcRect l="18200" b="28977"/>
          <a:stretch/>
        </p:blipFill>
        <p:spPr>
          <a:xfrm>
            <a:off x="4815650" y="1675550"/>
            <a:ext cx="4110525" cy="34679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Citizens Advice Newcastle – providing free, confidential and independent advice to local people since 1939 </a:t>
            </a:r>
            <a:endParaRPr/>
          </a:p>
        </p:txBody>
      </p:sp>
      <p:sp>
        <p:nvSpPr>
          <p:cNvPr id="203" name="Google Shape;203;p27"/>
          <p:cNvSpPr txBox="1">
            <a:spLocks noGrp="1"/>
          </p:cNvSpPr>
          <p:nvPr>
            <p:ph type="body" idx="4294967295"/>
          </p:nvPr>
        </p:nvSpPr>
        <p:spPr>
          <a:xfrm>
            <a:off x="5390360" y="3783232"/>
            <a:ext cx="3195000" cy="1038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July 2024</a:t>
            </a:r>
            <a:endParaRPr/>
          </a:p>
        </p:txBody>
      </p:sp>
      <p:sp>
        <p:nvSpPr>
          <p:cNvPr id="204" name="Google Shape;204;p27"/>
          <p:cNvSpPr txBox="1">
            <a:spLocks noGrp="1"/>
          </p:cNvSpPr>
          <p:nvPr>
            <p:ph type="body" idx="1"/>
          </p:nvPr>
        </p:nvSpPr>
        <p:spPr>
          <a:xfrm>
            <a:off x="603250" y="1246825"/>
            <a:ext cx="7905900" cy="234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a:solidFill>
                <a:srgbClr val="004B88"/>
              </a:solidFill>
            </a:endParaRPr>
          </a:p>
          <a:p>
            <a:pPr marL="0" lvl="0" indent="0" algn="l" rtl="0">
              <a:lnSpc>
                <a:spcPct val="115000"/>
              </a:lnSpc>
              <a:spcBef>
                <a:spcPts val="0"/>
              </a:spcBef>
              <a:spcAft>
                <a:spcPts val="0"/>
              </a:spcAft>
              <a:buNone/>
            </a:pPr>
            <a:endParaRPr sz="2200">
              <a:solidFill>
                <a:srgbClr val="004B88"/>
              </a:solidFill>
            </a:endParaRPr>
          </a:p>
          <a:p>
            <a:pPr marL="0" lvl="0" indent="0" algn="l" rtl="0">
              <a:lnSpc>
                <a:spcPct val="115000"/>
              </a:lnSpc>
              <a:spcBef>
                <a:spcPts val="0"/>
              </a:spcBef>
              <a:spcAft>
                <a:spcPts val="0"/>
              </a:spcAft>
              <a:buNone/>
            </a:pPr>
            <a:endParaRPr sz="2200">
              <a:solidFill>
                <a:srgbClr val="004B88"/>
              </a:solidFill>
            </a:endParaRPr>
          </a:p>
          <a:p>
            <a:pPr marL="0" lvl="0" indent="0" algn="l" rtl="0">
              <a:lnSpc>
                <a:spcPct val="115000"/>
              </a:lnSpc>
              <a:spcBef>
                <a:spcPts val="0"/>
              </a:spcBef>
              <a:spcAft>
                <a:spcPts val="0"/>
              </a:spcAft>
              <a:buNone/>
            </a:pPr>
            <a:endParaRPr sz="2200">
              <a:solidFill>
                <a:srgbClr val="004B88"/>
              </a:solidFill>
            </a:endParaRPr>
          </a:p>
          <a:p>
            <a:pPr marL="0" lvl="0" indent="0" algn="l" rtl="0">
              <a:lnSpc>
                <a:spcPct val="115000"/>
              </a:lnSpc>
              <a:spcBef>
                <a:spcPts val="0"/>
              </a:spcBef>
              <a:spcAft>
                <a:spcPts val="0"/>
              </a:spcAft>
              <a:buNone/>
            </a:pPr>
            <a:r>
              <a:rPr lang="en-GB" sz="2200">
                <a:solidFill>
                  <a:srgbClr val="004B88"/>
                </a:solidFill>
              </a:rPr>
              <a:t>Advice Line: 0808 278 7823</a:t>
            </a:r>
            <a:endParaRPr sz="2200">
              <a:solidFill>
                <a:srgbClr val="004B88"/>
              </a:solidFill>
            </a:endParaRPr>
          </a:p>
          <a:p>
            <a:pPr marL="0" lvl="0" indent="0" algn="l" rtl="0">
              <a:lnSpc>
                <a:spcPct val="115000"/>
              </a:lnSpc>
              <a:spcBef>
                <a:spcPts val="0"/>
              </a:spcBef>
              <a:spcAft>
                <a:spcPts val="0"/>
              </a:spcAft>
              <a:buNone/>
            </a:pPr>
            <a:r>
              <a:rPr lang="en-GB" sz="2200">
                <a:solidFill>
                  <a:srgbClr val="004B88"/>
                </a:solidFill>
              </a:rPr>
              <a:t>Website: http://www.citizensadvice-newcastle.org.uk</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004B88"/>
                </a:solidFill>
                <a:latin typeface="Open Sans ExtraBold"/>
                <a:ea typeface="Open Sans ExtraBold"/>
                <a:cs typeface="Open Sans ExtraBold"/>
                <a:sym typeface="Open Sans ExtraBold"/>
              </a:rPr>
              <a:t>We are Citizens Advice Newcastle</a:t>
            </a:r>
            <a:endParaRPr b="0">
              <a:solidFill>
                <a:srgbClr val="004B88"/>
              </a:solidFill>
              <a:latin typeface="Open Sans ExtraBold"/>
              <a:ea typeface="Open Sans ExtraBold"/>
              <a:cs typeface="Open Sans ExtraBold"/>
              <a:sym typeface="Open Sans ExtraBold"/>
            </a:endParaRPr>
          </a:p>
        </p:txBody>
      </p:sp>
      <p:sp>
        <p:nvSpPr>
          <p:cNvPr id="60" name="Google Shape;60;p13"/>
          <p:cNvSpPr txBox="1">
            <a:spLocks noGrp="1"/>
          </p:cNvSpPr>
          <p:nvPr>
            <p:ph type="body" idx="1"/>
          </p:nvPr>
        </p:nvSpPr>
        <p:spPr>
          <a:xfrm>
            <a:off x="603250" y="1246825"/>
            <a:ext cx="3741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004B88"/>
                </a:solidFill>
              </a:rPr>
              <a:t>Every year thousands of people come to us for help solving their problems. </a:t>
            </a:r>
            <a:endParaRPr sz="1600">
              <a:solidFill>
                <a:srgbClr val="004B88"/>
              </a:solidFill>
            </a:endParaRPr>
          </a:p>
          <a:p>
            <a:pPr marL="0" lvl="0" indent="0" algn="l" rtl="0">
              <a:lnSpc>
                <a:spcPct val="100000"/>
              </a:lnSpc>
              <a:spcBef>
                <a:spcPts val="1000"/>
              </a:spcBef>
              <a:spcAft>
                <a:spcPts val="0"/>
              </a:spcAft>
              <a:buNone/>
            </a:pPr>
            <a:r>
              <a:rPr lang="en-GB" sz="1600">
                <a:solidFill>
                  <a:srgbClr val="004B88"/>
                </a:solidFill>
              </a:rPr>
              <a:t>This means we’re an important part of the community, with a credible understanding of local needs. </a:t>
            </a:r>
            <a:endParaRPr sz="1600">
              <a:solidFill>
                <a:srgbClr val="004B88"/>
              </a:solidFill>
            </a:endParaRPr>
          </a:p>
          <a:p>
            <a:pPr marL="0" lvl="0" indent="0" algn="l" rtl="0">
              <a:lnSpc>
                <a:spcPct val="100000"/>
              </a:lnSpc>
              <a:spcBef>
                <a:spcPts val="1000"/>
              </a:spcBef>
              <a:spcAft>
                <a:spcPts val="1000"/>
              </a:spcAft>
              <a:buNone/>
            </a:pPr>
            <a:r>
              <a:rPr lang="en-GB" sz="1600">
                <a:solidFill>
                  <a:srgbClr val="004B88"/>
                </a:solidFill>
              </a:rPr>
              <a:t>We use this to tailor our services and help improve local policies and practices.</a:t>
            </a:r>
            <a:endParaRPr sz="1600">
              <a:solidFill>
                <a:srgbClr val="004B88"/>
              </a:solidFill>
            </a:endParaRPr>
          </a:p>
        </p:txBody>
      </p:sp>
      <p:sp>
        <p:nvSpPr>
          <p:cNvPr id="61" name="Google Shape;61;p13"/>
          <p:cNvSpPr txBox="1">
            <a:spLocks noGrp="1"/>
          </p:cNvSpPr>
          <p:nvPr>
            <p:ph type="body" idx="2"/>
          </p:nvPr>
        </p:nvSpPr>
        <p:spPr>
          <a:xfrm>
            <a:off x="4881250" y="2225825"/>
            <a:ext cx="3627900" cy="1406100"/>
          </a:xfrm>
          <a:prstGeom prst="rect">
            <a:avLst/>
          </a:prstGeom>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en-GB" sz="2200">
                <a:solidFill>
                  <a:srgbClr val="004B88"/>
                </a:solidFill>
                <a:latin typeface="Open Sans ExtraBold"/>
                <a:ea typeface="Open Sans ExtraBold"/>
                <a:cs typeface="Open Sans ExtraBold"/>
                <a:sym typeface="Open Sans ExtraBold"/>
              </a:rPr>
              <a:t>£</a:t>
            </a:r>
            <a:r>
              <a:rPr lang="en-GB" sz="2200" b="1">
                <a:solidFill>
                  <a:srgbClr val="004B88"/>
                </a:solidFill>
                <a:latin typeface="Arial"/>
                <a:ea typeface="Arial"/>
                <a:cs typeface="Arial"/>
                <a:sym typeface="Arial"/>
              </a:rPr>
              <a:t>3,068,237</a:t>
            </a:r>
            <a:endParaRPr sz="2200">
              <a:latin typeface="Open Sans ExtraBold"/>
              <a:ea typeface="Open Sans ExtraBold"/>
              <a:cs typeface="Open Sans ExtraBold"/>
              <a:sym typeface="Open Sans ExtraBold"/>
            </a:endParaRPr>
          </a:p>
          <a:p>
            <a:pPr marL="0" lvl="0" indent="0" algn="l" rtl="0">
              <a:lnSpc>
                <a:spcPct val="100000"/>
              </a:lnSpc>
              <a:spcBef>
                <a:spcPts val="0"/>
              </a:spcBef>
              <a:spcAft>
                <a:spcPts val="0"/>
              </a:spcAft>
              <a:buNone/>
            </a:pPr>
            <a:r>
              <a:rPr lang="en-GB" sz="1600">
                <a:latin typeface="Open Sans SemiBold"/>
                <a:ea typeface="Open Sans SemiBold"/>
                <a:cs typeface="Open Sans SemiBold"/>
                <a:sym typeface="Open Sans SemiBold"/>
              </a:rPr>
              <a:t>saved by government and public services last year. That’s £3.75 for every £1 invested in our service.</a:t>
            </a:r>
            <a:endParaRPr sz="1600">
              <a:latin typeface="Open Sans SemiBold"/>
              <a:ea typeface="Open Sans SemiBold"/>
              <a:cs typeface="Open Sans SemiBold"/>
              <a:sym typeface="Open Sans SemiBold"/>
            </a:endParaRPr>
          </a:p>
          <a:p>
            <a:pPr marL="0" lvl="0" indent="0" algn="l" rtl="0">
              <a:lnSpc>
                <a:spcPct val="100000"/>
              </a:lnSpc>
              <a:spcBef>
                <a:spcPts val="1000"/>
              </a:spcBef>
              <a:spcAft>
                <a:spcPts val="0"/>
              </a:spcAft>
              <a:buNone/>
            </a:pPr>
            <a:endParaRPr sz="1600">
              <a:latin typeface="Open Sans SemiBold"/>
              <a:ea typeface="Open Sans SemiBold"/>
              <a:cs typeface="Open Sans SemiBold"/>
              <a:sym typeface="Open Sans SemiBold"/>
            </a:endParaRPr>
          </a:p>
          <a:p>
            <a:pPr marL="0" lvl="0" indent="0" algn="l" rtl="0">
              <a:lnSpc>
                <a:spcPct val="100000"/>
              </a:lnSpc>
              <a:spcBef>
                <a:spcPts val="1000"/>
              </a:spcBef>
              <a:spcAft>
                <a:spcPts val="1000"/>
              </a:spcAft>
              <a:buNone/>
            </a:pPr>
            <a:endParaRPr sz="1600">
              <a:latin typeface="Open Sans SemiBold"/>
              <a:ea typeface="Open Sans SemiBold"/>
              <a:cs typeface="Open Sans SemiBold"/>
              <a:sym typeface="Open Sans SemiBold"/>
            </a:endParaRPr>
          </a:p>
        </p:txBody>
      </p:sp>
      <p:pic>
        <p:nvPicPr>
          <p:cNvPr id="62" name="Google Shape;62;p13"/>
          <p:cNvPicPr preferRelativeResize="0"/>
          <p:nvPr/>
        </p:nvPicPr>
        <p:blipFill>
          <a:blip r:embed="rId3">
            <a:alphaModFix/>
          </a:blip>
          <a:stretch>
            <a:fillRect/>
          </a:stretch>
        </p:blipFill>
        <p:spPr>
          <a:xfrm>
            <a:off x="4980125" y="1325825"/>
            <a:ext cx="1066499" cy="899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03250" y="445025"/>
            <a:ext cx="33540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This is Nina</a:t>
            </a:r>
            <a:endParaRPr>
              <a:solidFill>
                <a:srgbClr val="004B88"/>
              </a:solidFill>
            </a:endParaRPr>
          </a:p>
        </p:txBody>
      </p:sp>
      <p:sp>
        <p:nvSpPr>
          <p:cNvPr id="68" name="Google Shape;68;p14"/>
          <p:cNvSpPr txBox="1">
            <a:spLocks noGrp="1"/>
          </p:cNvSpPr>
          <p:nvPr>
            <p:ph type="body" idx="1"/>
          </p:nvPr>
        </p:nvSpPr>
        <p:spPr>
          <a:xfrm>
            <a:off x="603476" y="1245600"/>
            <a:ext cx="3354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Nina is an example of one of the people we helped. </a:t>
            </a:r>
            <a:endParaRPr/>
          </a:p>
          <a:p>
            <a:pPr marL="0" lvl="0" indent="0" algn="l" rtl="0">
              <a:lnSpc>
                <a:spcPct val="100000"/>
              </a:lnSpc>
              <a:spcBef>
                <a:spcPts val="1600"/>
              </a:spcBef>
              <a:spcAft>
                <a:spcPts val="0"/>
              </a:spcAft>
              <a:buNone/>
            </a:pPr>
            <a:r>
              <a:rPr lang="en-GB"/>
              <a:t>Last year, we saw  1,216  people about debt issues. </a:t>
            </a:r>
            <a:endParaRPr/>
          </a:p>
          <a:p>
            <a:pPr marL="0" lvl="0" indent="0" algn="l" rtl="0">
              <a:lnSpc>
                <a:spcPct val="100000"/>
              </a:lnSpc>
              <a:spcBef>
                <a:spcPts val="1600"/>
              </a:spcBef>
              <a:spcAft>
                <a:spcPts val="0"/>
              </a:spcAft>
              <a:buNone/>
            </a:pPr>
            <a:r>
              <a:rPr lang="en-GB"/>
              <a:t>Nina’s story shows how we help people solve their problems, and why this is important. </a:t>
            </a:r>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cxnSp>
        <p:nvCxnSpPr>
          <p:cNvPr id="69" name="Google Shape;69;p14"/>
          <p:cNvCxnSpPr/>
          <p:nvPr/>
        </p:nvCxnSpPr>
        <p:spPr>
          <a:xfrm rot="10800000">
            <a:off x="4780800" y="-18000"/>
            <a:ext cx="0" cy="5163900"/>
          </a:xfrm>
          <a:prstGeom prst="straightConnector1">
            <a:avLst/>
          </a:prstGeom>
          <a:noFill/>
          <a:ln w="28575" cap="flat" cmpd="sng">
            <a:solidFill>
              <a:srgbClr val="004B88"/>
            </a:solidFill>
            <a:prstDash val="solid"/>
            <a:round/>
            <a:headEnd type="none" w="med" len="med"/>
            <a:tailEnd type="none" w="med" len="med"/>
          </a:ln>
        </p:spPr>
      </p:cxnSp>
      <p:pic>
        <p:nvPicPr>
          <p:cNvPr id="70" name="Google Shape;70;p14"/>
          <p:cNvPicPr preferRelativeResize="0"/>
          <p:nvPr/>
        </p:nvPicPr>
        <p:blipFill rotWithShape="1">
          <a:blip r:embed="rId3">
            <a:alphaModFix/>
          </a:blip>
          <a:srcRect l="48224" b="59615"/>
          <a:stretch/>
        </p:blipFill>
        <p:spPr>
          <a:xfrm>
            <a:off x="5242500" y="1304625"/>
            <a:ext cx="3555774" cy="38412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p:nvPr/>
        </p:nvSpPr>
        <p:spPr>
          <a:xfrm>
            <a:off x="5146000" y="1818600"/>
            <a:ext cx="3574800" cy="2102700"/>
          </a:xfrm>
          <a:prstGeom prst="rect">
            <a:avLst/>
          </a:prstGeom>
          <a:noFill/>
          <a:ln w="28575" cap="flat" cmpd="sng">
            <a:solidFill>
              <a:srgbClr val="004B88"/>
            </a:solidFill>
            <a:prstDash val="solid"/>
            <a:round/>
            <a:headEnd type="none" w="sm" len="sm"/>
            <a:tailEnd type="none" w="sm" len="sm"/>
          </a:ln>
        </p:spPr>
        <p:txBody>
          <a:bodyPr spcFirstLastPara="1" wrap="square" lIns="180000" tIns="180000" rIns="180000" bIns="180000" anchor="ctr" anchorCtr="0">
            <a:noAutofit/>
          </a:bodyPr>
          <a:lstStyle/>
          <a:p>
            <a:pPr marL="0" lvl="0" indent="0" algn="l" rtl="0">
              <a:spcBef>
                <a:spcPts val="1000"/>
              </a:spcBef>
              <a:spcAft>
                <a:spcPts val="0"/>
              </a:spcAft>
              <a:buNone/>
            </a:pPr>
            <a:r>
              <a:rPr lang="en-GB" sz="1600">
                <a:solidFill>
                  <a:srgbClr val="004B88"/>
                </a:solidFill>
                <a:latin typeface="Open Sans SemiBold"/>
                <a:ea typeface="Open Sans SemiBold"/>
                <a:cs typeface="Open Sans SemiBold"/>
                <a:sym typeface="Open Sans SemiBold"/>
              </a:rPr>
              <a:t>Nina was struggling – she was behind in paying her rent. </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0"/>
              </a:spcAft>
              <a:buNone/>
            </a:pPr>
            <a:r>
              <a:rPr lang="en-GB" sz="1600">
                <a:solidFill>
                  <a:srgbClr val="004B88"/>
                </a:solidFill>
                <a:latin typeface="Open Sans SemiBold"/>
                <a:ea typeface="Open Sans SemiBold"/>
                <a:cs typeface="Open Sans SemiBold"/>
                <a:sym typeface="Open Sans SemiBold"/>
              </a:rPr>
              <a:t>The threat of being evicted was making her feel very anxious.</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1000"/>
              </a:spcAft>
              <a:buNone/>
            </a:pPr>
            <a:r>
              <a:rPr lang="en-GB" sz="1600">
                <a:solidFill>
                  <a:srgbClr val="004B88"/>
                </a:solidFill>
                <a:latin typeface="Open Sans SemiBold"/>
                <a:ea typeface="Open Sans SemiBold"/>
                <a:cs typeface="Open Sans SemiBold"/>
                <a:sym typeface="Open Sans SemiBold"/>
              </a:rPr>
              <a:t>The strain was also aggravating an existing health condition. </a:t>
            </a:r>
            <a:endParaRPr sz="1600">
              <a:solidFill>
                <a:srgbClr val="004B88"/>
              </a:solidFill>
              <a:latin typeface="Open Sans SemiBold"/>
              <a:ea typeface="Open Sans SemiBold"/>
              <a:cs typeface="Open Sans SemiBold"/>
              <a:sym typeface="Open Sans SemiBold"/>
            </a:endParaRPr>
          </a:p>
        </p:txBody>
      </p:sp>
      <p:sp>
        <p:nvSpPr>
          <p:cNvPr id="76" name="Google Shape;76;p15"/>
          <p:cNvSpPr txBox="1">
            <a:spLocks noGrp="1"/>
          </p:cNvSpPr>
          <p:nvPr>
            <p:ph type="title"/>
          </p:nvPr>
        </p:nvSpPr>
        <p:spPr>
          <a:xfrm>
            <a:off x="603250" y="445025"/>
            <a:ext cx="33540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What we do</a:t>
            </a:r>
            <a:endParaRPr>
              <a:solidFill>
                <a:srgbClr val="004B88"/>
              </a:solidFill>
            </a:endParaRPr>
          </a:p>
        </p:txBody>
      </p:sp>
      <p:sp>
        <p:nvSpPr>
          <p:cNvPr id="77" name="Google Shape;77;p15"/>
          <p:cNvSpPr txBox="1">
            <a:spLocks noGrp="1"/>
          </p:cNvSpPr>
          <p:nvPr>
            <p:ph type="body" idx="1"/>
          </p:nvPr>
        </p:nvSpPr>
        <p:spPr>
          <a:xfrm>
            <a:off x="603476" y="1245600"/>
            <a:ext cx="3354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solidFill>
                  <a:srgbClr val="004B88"/>
                </a:solidFill>
              </a:rPr>
              <a:t>We help people with a range of problems including issues with housing, debt, benefits, employment, relationships and consumer rights.</a:t>
            </a:r>
            <a:endParaRPr>
              <a:solidFill>
                <a:srgbClr val="004B88"/>
              </a:solidFill>
            </a:endParaRPr>
          </a:p>
          <a:p>
            <a:pPr marL="0" lvl="0" indent="0" algn="l" rtl="0">
              <a:lnSpc>
                <a:spcPct val="100000"/>
              </a:lnSpc>
              <a:spcBef>
                <a:spcPts val="1600"/>
              </a:spcBef>
              <a:spcAft>
                <a:spcPts val="1600"/>
              </a:spcAft>
              <a:buNone/>
            </a:pPr>
            <a:r>
              <a:rPr lang="en-GB">
                <a:solidFill>
                  <a:srgbClr val="004B88"/>
                </a:solidFill>
              </a:rPr>
              <a:t>Sometimes people have more than one issue they need help with.</a:t>
            </a:r>
            <a:endParaRPr>
              <a:solidFill>
                <a:srgbClr val="004B88"/>
              </a:solidFill>
            </a:endParaRPr>
          </a:p>
        </p:txBody>
      </p:sp>
      <p:pic>
        <p:nvPicPr>
          <p:cNvPr id="78" name="Google Shape;78;p15"/>
          <p:cNvPicPr preferRelativeResize="0"/>
          <p:nvPr/>
        </p:nvPicPr>
        <p:blipFill>
          <a:blip r:embed="rId3">
            <a:alphaModFix/>
          </a:blip>
          <a:stretch>
            <a:fillRect/>
          </a:stretch>
        </p:blipFill>
        <p:spPr>
          <a:xfrm>
            <a:off x="5394525" y="1222200"/>
            <a:ext cx="604800" cy="539999"/>
          </a:xfrm>
          <a:prstGeom prst="rect">
            <a:avLst/>
          </a:prstGeom>
          <a:noFill/>
          <a:ln>
            <a:noFill/>
          </a:ln>
        </p:spPr>
      </p:pic>
      <p:cxnSp>
        <p:nvCxnSpPr>
          <p:cNvPr id="79" name="Google Shape;79;p15"/>
          <p:cNvCxnSpPr/>
          <p:nvPr/>
        </p:nvCxnSpPr>
        <p:spPr>
          <a:xfrm rot="10800000">
            <a:off x="4780800" y="-18000"/>
            <a:ext cx="0" cy="5163900"/>
          </a:xfrm>
          <a:prstGeom prst="straightConnector1">
            <a:avLst/>
          </a:prstGeom>
          <a:noFill/>
          <a:ln w="28575" cap="flat" cmpd="sng">
            <a:solidFill>
              <a:srgbClr val="004B88"/>
            </a:solidFill>
            <a:prstDash val="solid"/>
            <a:round/>
            <a:headEnd type="none" w="med" len="med"/>
            <a:tailEnd type="none" w="med" len="med"/>
          </a:ln>
        </p:spPr>
      </p:cxnSp>
      <p:cxnSp>
        <p:nvCxnSpPr>
          <p:cNvPr id="80" name="Google Shape;80;p15"/>
          <p:cNvCxnSpPr/>
          <p:nvPr/>
        </p:nvCxnSpPr>
        <p:spPr>
          <a:xfrm rot="10800000" flipH="1">
            <a:off x="4783400" y="2566400"/>
            <a:ext cx="360000" cy="300"/>
          </a:xfrm>
          <a:prstGeom prst="straightConnector1">
            <a:avLst/>
          </a:prstGeom>
          <a:noFill/>
          <a:ln w="28575" cap="flat" cmpd="sng">
            <a:solidFill>
              <a:srgbClr val="004B88"/>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603250" y="445025"/>
            <a:ext cx="27072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How we help</a:t>
            </a:r>
            <a:endParaRPr>
              <a:solidFill>
                <a:srgbClr val="004B88"/>
              </a:solidFill>
            </a:endParaRPr>
          </a:p>
        </p:txBody>
      </p:sp>
      <p:sp>
        <p:nvSpPr>
          <p:cNvPr id="86" name="Google Shape;86;p16"/>
          <p:cNvSpPr txBox="1">
            <a:spLocks noGrp="1"/>
          </p:cNvSpPr>
          <p:nvPr>
            <p:ph type="body" idx="1"/>
          </p:nvPr>
        </p:nvSpPr>
        <p:spPr>
          <a:xfrm>
            <a:off x="603476" y="1245600"/>
            <a:ext cx="3354000" cy="3416400"/>
          </a:xfrm>
          <a:prstGeom prst="rect">
            <a:avLst/>
          </a:prstGeom>
        </p:spPr>
        <p:txBody>
          <a:bodyPr spcFirstLastPara="1" wrap="square" lIns="90000" tIns="91425" rIns="91425" bIns="91425" anchor="t" anchorCtr="0">
            <a:noAutofit/>
          </a:bodyPr>
          <a:lstStyle/>
          <a:p>
            <a:pPr marL="0" lvl="0" indent="0" algn="l" rtl="0">
              <a:lnSpc>
                <a:spcPct val="100000"/>
              </a:lnSpc>
              <a:spcBef>
                <a:spcPts val="0"/>
              </a:spcBef>
              <a:spcAft>
                <a:spcPts val="0"/>
              </a:spcAft>
              <a:buNone/>
            </a:pPr>
            <a:r>
              <a:rPr lang="en-GB"/>
              <a:t>Percentage* of people who accessed our services through:</a:t>
            </a:r>
            <a:endParaRPr>
              <a:solidFill>
                <a:srgbClr val="004B88"/>
              </a:solidFill>
            </a:endParaRPr>
          </a:p>
          <a:p>
            <a:pPr marL="719999" lvl="0" indent="0" algn="l" rtl="0">
              <a:lnSpc>
                <a:spcPct val="100000"/>
              </a:lnSpc>
              <a:spcBef>
                <a:spcPts val="1000"/>
              </a:spcBef>
              <a:spcAft>
                <a:spcPts val="0"/>
              </a:spcAft>
              <a:buNone/>
            </a:pPr>
            <a:r>
              <a:rPr lang="en-GB" sz="2200">
                <a:latin typeface="Open Sans ExtraBold"/>
                <a:ea typeface="Open Sans ExtraBold"/>
                <a:cs typeface="Open Sans ExtraBold"/>
                <a:sym typeface="Open Sans ExtraBold"/>
              </a:rPr>
              <a:t>28%</a:t>
            </a:r>
            <a:endParaRPr sz="2200">
              <a:solidFill>
                <a:srgbClr val="004B88"/>
              </a:solidFill>
              <a:latin typeface="Open Sans ExtraBold"/>
              <a:ea typeface="Open Sans ExtraBold"/>
              <a:cs typeface="Open Sans ExtraBold"/>
              <a:sym typeface="Open Sans ExtraBold"/>
            </a:endParaRPr>
          </a:p>
          <a:p>
            <a:pPr marL="719999" lvl="0" indent="0" algn="l" rtl="0">
              <a:lnSpc>
                <a:spcPct val="100000"/>
              </a:lnSpc>
              <a:spcBef>
                <a:spcPts val="0"/>
              </a:spcBef>
              <a:spcAft>
                <a:spcPts val="0"/>
              </a:spcAft>
              <a:buNone/>
            </a:pPr>
            <a:r>
              <a:rPr lang="en-GB">
                <a:solidFill>
                  <a:srgbClr val="004B88"/>
                </a:solidFill>
                <a:latin typeface="Open Sans SemiBold"/>
                <a:ea typeface="Open Sans SemiBold"/>
                <a:cs typeface="Open Sans SemiBold"/>
                <a:sym typeface="Open Sans SemiBold"/>
              </a:rPr>
              <a:t>face-to-face</a:t>
            </a:r>
            <a:endParaRPr>
              <a:solidFill>
                <a:srgbClr val="004B88"/>
              </a:solidFill>
              <a:latin typeface="Open Sans SemiBold"/>
              <a:ea typeface="Open Sans SemiBold"/>
              <a:cs typeface="Open Sans SemiBold"/>
              <a:sym typeface="Open Sans SemiBold"/>
            </a:endParaRPr>
          </a:p>
          <a:p>
            <a:pPr marL="719999" lvl="0" indent="0" algn="l" rtl="0">
              <a:lnSpc>
                <a:spcPct val="100000"/>
              </a:lnSpc>
              <a:spcBef>
                <a:spcPts val="1000"/>
              </a:spcBef>
              <a:spcAft>
                <a:spcPts val="0"/>
              </a:spcAft>
              <a:buNone/>
            </a:pPr>
            <a:r>
              <a:rPr lang="en-GB" sz="2200">
                <a:latin typeface="Open Sans ExtraBold"/>
                <a:ea typeface="Open Sans ExtraBold"/>
                <a:cs typeface="Open Sans ExtraBold"/>
                <a:sym typeface="Open Sans ExtraBold"/>
              </a:rPr>
              <a:t>25%</a:t>
            </a:r>
            <a:endParaRPr sz="2200">
              <a:solidFill>
                <a:srgbClr val="004B88"/>
              </a:solidFill>
              <a:latin typeface="Open Sans ExtraBold"/>
              <a:ea typeface="Open Sans ExtraBold"/>
              <a:cs typeface="Open Sans ExtraBold"/>
              <a:sym typeface="Open Sans ExtraBold"/>
            </a:endParaRPr>
          </a:p>
          <a:p>
            <a:pPr marL="719999" lvl="0" indent="0" algn="l" rtl="0">
              <a:lnSpc>
                <a:spcPct val="100000"/>
              </a:lnSpc>
              <a:spcBef>
                <a:spcPts val="0"/>
              </a:spcBef>
              <a:spcAft>
                <a:spcPts val="0"/>
              </a:spcAft>
              <a:buNone/>
            </a:pPr>
            <a:r>
              <a:rPr lang="en-GB">
                <a:solidFill>
                  <a:srgbClr val="004B88"/>
                </a:solidFill>
                <a:latin typeface="Open Sans SemiBold"/>
                <a:ea typeface="Open Sans SemiBold"/>
                <a:cs typeface="Open Sans SemiBold"/>
                <a:sym typeface="Open Sans SemiBold"/>
              </a:rPr>
              <a:t>by telephone</a:t>
            </a:r>
            <a:endParaRPr>
              <a:solidFill>
                <a:srgbClr val="004B88"/>
              </a:solidFill>
              <a:latin typeface="Open Sans SemiBold"/>
              <a:ea typeface="Open Sans SemiBold"/>
              <a:cs typeface="Open Sans SemiBold"/>
              <a:sym typeface="Open Sans SemiBold"/>
            </a:endParaRPr>
          </a:p>
          <a:p>
            <a:pPr marL="719999" lvl="0" indent="0" algn="l" rtl="0">
              <a:lnSpc>
                <a:spcPct val="100000"/>
              </a:lnSpc>
              <a:spcBef>
                <a:spcPts val="1000"/>
              </a:spcBef>
              <a:spcAft>
                <a:spcPts val="0"/>
              </a:spcAft>
              <a:buNone/>
            </a:pPr>
            <a:r>
              <a:rPr lang="en-GB" sz="2200">
                <a:latin typeface="Open Sans ExtraBold"/>
                <a:ea typeface="Open Sans ExtraBold"/>
                <a:cs typeface="Open Sans ExtraBold"/>
                <a:sym typeface="Open Sans ExtraBold"/>
              </a:rPr>
              <a:t>40%</a:t>
            </a:r>
            <a:endParaRPr sz="2200">
              <a:solidFill>
                <a:srgbClr val="004B88"/>
              </a:solidFill>
              <a:latin typeface="Open Sans ExtraBold"/>
              <a:ea typeface="Open Sans ExtraBold"/>
              <a:cs typeface="Open Sans ExtraBold"/>
              <a:sym typeface="Open Sans ExtraBold"/>
            </a:endParaRPr>
          </a:p>
          <a:p>
            <a:pPr marL="719999" lvl="0" indent="0" algn="l" rtl="0">
              <a:lnSpc>
                <a:spcPct val="100000"/>
              </a:lnSpc>
              <a:spcBef>
                <a:spcPts val="0"/>
              </a:spcBef>
              <a:spcAft>
                <a:spcPts val="1000"/>
              </a:spcAft>
              <a:buNone/>
            </a:pPr>
            <a:r>
              <a:rPr lang="en-GB">
                <a:solidFill>
                  <a:srgbClr val="004B88"/>
                </a:solidFill>
                <a:latin typeface="Open Sans SemiBold"/>
                <a:ea typeface="Open Sans SemiBold"/>
                <a:cs typeface="Open Sans SemiBold"/>
                <a:sym typeface="Open Sans SemiBold"/>
              </a:rPr>
              <a:t>by webchat and email</a:t>
            </a:r>
            <a:endParaRPr>
              <a:solidFill>
                <a:srgbClr val="004B88"/>
              </a:solidFill>
            </a:endParaRPr>
          </a:p>
        </p:txBody>
      </p:sp>
      <p:cxnSp>
        <p:nvCxnSpPr>
          <p:cNvPr id="87" name="Google Shape;87;p16"/>
          <p:cNvCxnSpPr/>
          <p:nvPr/>
        </p:nvCxnSpPr>
        <p:spPr>
          <a:xfrm rot="10800000">
            <a:off x="4780800" y="-18000"/>
            <a:ext cx="0" cy="5163900"/>
          </a:xfrm>
          <a:prstGeom prst="straightConnector1">
            <a:avLst/>
          </a:prstGeom>
          <a:noFill/>
          <a:ln w="28575" cap="flat" cmpd="sng">
            <a:solidFill>
              <a:srgbClr val="004B88"/>
            </a:solidFill>
            <a:prstDash val="solid"/>
            <a:round/>
            <a:headEnd type="none" w="med" len="med"/>
            <a:tailEnd type="none" w="med" len="med"/>
          </a:ln>
        </p:spPr>
      </p:cxnSp>
      <p:pic>
        <p:nvPicPr>
          <p:cNvPr id="88" name="Google Shape;88;p16"/>
          <p:cNvPicPr preferRelativeResize="0"/>
          <p:nvPr/>
        </p:nvPicPr>
        <p:blipFill rotWithShape="1">
          <a:blip r:embed="rId3">
            <a:alphaModFix/>
          </a:blip>
          <a:srcRect l="6934" t="15158" r="5400" b="11966"/>
          <a:stretch/>
        </p:blipFill>
        <p:spPr>
          <a:xfrm>
            <a:off x="716091" y="3447525"/>
            <a:ext cx="540000" cy="448200"/>
          </a:xfrm>
          <a:prstGeom prst="rect">
            <a:avLst/>
          </a:prstGeom>
          <a:noFill/>
          <a:ln>
            <a:noFill/>
          </a:ln>
        </p:spPr>
      </p:pic>
      <p:pic>
        <p:nvPicPr>
          <p:cNvPr id="89" name="Google Shape;89;p16"/>
          <p:cNvPicPr preferRelativeResize="0"/>
          <p:nvPr/>
        </p:nvPicPr>
        <p:blipFill rotWithShape="1">
          <a:blip r:embed="rId4">
            <a:alphaModFix/>
          </a:blip>
          <a:srcRect l="3720" t="15161" r="3969" b="12432"/>
          <a:stretch/>
        </p:blipFill>
        <p:spPr>
          <a:xfrm>
            <a:off x="716091" y="2731525"/>
            <a:ext cx="540000" cy="421200"/>
          </a:xfrm>
          <a:prstGeom prst="rect">
            <a:avLst/>
          </a:prstGeom>
          <a:noFill/>
          <a:ln>
            <a:noFill/>
          </a:ln>
        </p:spPr>
      </p:pic>
      <p:pic>
        <p:nvPicPr>
          <p:cNvPr id="90" name="Google Shape;90;p16"/>
          <p:cNvPicPr preferRelativeResize="0"/>
          <p:nvPr/>
        </p:nvPicPr>
        <p:blipFill>
          <a:blip r:embed="rId5">
            <a:alphaModFix/>
          </a:blip>
          <a:stretch>
            <a:fillRect/>
          </a:stretch>
        </p:blipFill>
        <p:spPr>
          <a:xfrm>
            <a:off x="716093" y="2012375"/>
            <a:ext cx="539999" cy="469798"/>
          </a:xfrm>
          <a:prstGeom prst="rect">
            <a:avLst/>
          </a:prstGeom>
          <a:noFill/>
          <a:ln>
            <a:noFill/>
          </a:ln>
        </p:spPr>
      </p:pic>
      <p:sp>
        <p:nvSpPr>
          <p:cNvPr id="91" name="Google Shape;91;p16"/>
          <p:cNvSpPr/>
          <p:nvPr/>
        </p:nvSpPr>
        <p:spPr>
          <a:xfrm>
            <a:off x="5146000" y="1776600"/>
            <a:ext cx="3574800" cy="2186700"/>
          </a:xfrm>
          <a:prstGeom prst="rect">
            <a:avLst/>
          </a:prstGeom>
          <a:noFill/>
          <a:ln w="28575" cap="flat" cmpd="sng">
            <a:solidFill>
              <a:srgbClr val="004B88"/>
            </a:solidFill>
            <a:prstDash val="solid"/>
            <a:round/>
            <a:headEnd type="none" w="sm" len="sm"/>
            <a:tailEnd type="none" w="sm" len="sm"/>
          </a:ln>
        </p:spPr>
        <p:txBody>
          <a:bodyPr spcFirstLastPara="1" wrap="square" lIns="180000" tIns="180000" rIns="180000" bIns="180000" anchor="ctr" anchorCtr="0">
            <a:noAutofit/>
          </a:bodyPr>
          <a:lstStyle/>
          <a:p>
            <a:pPr marL="0" lvl="0" indent="0" algn="l" rtl="0">
              <a:spcBef>
                <a:spcPts val="1000"/>
              </a:spcBef>
              <a:spcAft>
                <a:spcPts val="0"/>
              </a:spcAft>
              <a:buNone/>
            </a:pPr>
            <a:r>
              <a:rPr lang="en-GB" sz="1600">
                <a:solidFill>
                  <a:srgbClr val="004B88"/>
                </a:solidFill>
                <a:latin typeface="Open Sans SemiBold"/>
                <a:ea typeface="Open Sans SemiBold"/>
                <a:cs typeface="Open Sans SemiBold"/>
                <a:sym typeface="Open Sans SemiBold"/>
              </a:rPr>
              <a:t>Sam, a volunteer adviser, helped Nina with her problem. He found out she recently had a change in her employment. </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1000"/>
              </a:spcAft>
              <a:buNone/>
            </a:pPr>
            <a:r>
              <a:rPr lang="en-GB" sz="1600">
                <a:solidFill>
                  <a:srgbClr val="004B88"/>
                </a:solidFill>
                <a:latin typeface="Open Sans SemiBold"/>
                <a:ea typeface="Open Sans SemiBold"/>
                <a:cs typeface="Open Sans SemiBold"/>
                <a:sym typeface="Open Sans SemiBold"/>
              </a:rPr>
              <a:t>This had put added pressure on her finances, which was why she was getting behind on her rent.</a:t>
            </a:r>
            <a:endParaRPr sz="1600">
              <a:solidFill>
                <a:srgbClr val="004B88"/>
              </a:solidFill>
              <a:latin typeface="Open Sans SemiBold"/>
              <a:ea typeface="Open Sans SemiBold"/>
              <a:cs typeface="Open Sans SemiBold"/>
              <a:sym typeface="Open Sans SemiBold"/>
            </a:endParaRPr>
          </a:p>
        </p:txBody>
      </p:sp>
      <p:cxnSp>
        <p:nvCxnSpPr>
          <p:cNvPr id="92" name="Google Shape;92;p16"/>
          <p:cNvCxnSpPr/>
          <p:nvPr/>
        </p:nvCxnSpPr>
        <p:spPr>
          <a:xfrm rot="10800000" flipH="1">
            <a:off x="4783400" y="2524400"/>
            <a:ext cx="360000" cy="300"/>
          </a:xfrm>
          <a:prstGeom prst="straightConnector1">
            <a:avLst/>
          </a:prstGeom>
          <a:noFill/>
          <a:ln w="28575" cap="flat" cmpd="sng">
            <a:solidFill>
              <a:srgbClr val="004B88"/>
            </a:solidFill>
            <a:prstDash val="solid"/>
            <a:round/>
            <a:headEnd type="none" w="med" len="med"/>
            <a:tailEnd type="none" w="med" len="med"/>
          </a:ln>
        </p:spPr>
      </p:cxnSp>
      <p:pic>
        <p:nvPicPr>
          <p:cNvPr id="93" name="Google Shape;93;p16"/>
          <p:cNvPicPr preferRelativeResize="0"/>
          <p:nvPr/>
        </p:nvPicPr>
        <p:blipFill>
          <a:blip r:embed="rId6">
            <a:alphaModFix/>
          </a:blip>
          <a:stretch>
            <a:fillRect/>
          </a:stretch>
        </p:blipFill>
        <p:spPr>
          <a:xfrm>
            <a:off x="5345113" y="1171711"/>
            <a:ext cx="399601" cy="540001"/>
          </a:xfrm>
          <a:prstGeom prst="rect">
            <a:avLst/>
          </a:prstGeom>
          <a:noFill/>
          <a:ln>
            <a:noFill/>
          </a:ln>
        </p:spPr>
      </p:pic>
      <p:sp>
        <p:nvSpPr>
          <p:cNvPr id="94" name="Google Shape;94;p16"/>
          <p:cNvSpPr txBox="1"/>
          <p:nvPr/>
        </p:nvSpPr>
        <p:spPr>
          <a:xfrm>
            <a:off x="283625" y="4265275"/>
            <a:ext cx="412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004B88"/>
                </a:solidFill>
                <a:latin typeface="Open Sans"/>
                <a:ea typeface="Open Sans"/>
                <a:cs typeface="Open Sans"/>
                <a:sym typeface="Open Sans"/>
              </a:rPr>
              <a:t>*The percentages may not add up to 100%, because the same client could contact us in multiple ways and be counted multiple times.</a:t>
            </a:r>
            <a:endParaRPr sz="800">
              <a:solidFill>
                <a:srgbClr val="004B88"/>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5146000" y="1191750"/>
            <a:ext cx="3574800" cy="3356400"/>
          </a:xfrm>
          <a:prstGeom prst="rect">
            <a:avLst/>
          </a:prstGeom>
          <a:noFill/>
          <a:ln w="28575" cap="flat" cmpd="sng">
            <a:solidFill>
              <a:srgbClr val="004B88"/>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1600">
                <a:solidFill>
                  <a:srgbClr val="004B88"/>
                </a:solidFill>
                <a:latin typeface="Open Sans SemiBold"/>
                <a:ea typeface="Open Sans SemiBold"/>
                <a:cs typeface="Open Sans SemiBold"/>
                <a:sym typeface="Open Sans SemiBold"/>
              </a:rPr>
              <a:t>Sam helped Nina write a letter to her landlord and set up a payment plan. This stopped her landlord trying to evict her. </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0"/>
              </a:spcAft>
              <a:buNone/>
            </a:pPr>
            <a:r>
              <a:rPr lang="en-GB" sz="1600">
                <a:solidFill>
                  <a:srgbClr val="004B88"/>
                </a:solidFill>
                <a:latin typeface="Open Sans SemiBold"/>
                <a:ea typeface="Open Sans SemiBold"/>
                <a:cs typeface="Open Sans SemiBold"/>
                <a:sym typeface="Open Sans SemiBold"/>
              </a:rPr>
              <a:t>Together, they worked out a budget to help Nina with other debts and maximise her income. </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0"/>
              </a:spcAft>
              <a:buNone/>
            </a:pPr>
            <a:r>
              <a:rPr lang="en-GB" sz="1600">
                <a:solidFill>
                  <a:srgbClr val="004B88"/>
                </a:solidFill>
                <a:latin typeface="Open Sans SemiBold"/>
                <a:ea typeface="Open Sans SemiBold"/>
                <a:cs typeface="Open Sans SemiBold"/>
                <a:sym typeface="Open Sans SemiBold"/>
              </a:rPr>
              <a:t>Sam found out Nina was on a flexible hours contract, so he helped her better understand her rights at work.</a:t>
            </a:r>
            <a:endParaRPr>
              <a:solidFill>
                <a:srgbClr val="004B88"/>
              </a:solidFill>
            </a:endParaRPr>
          </a:p>
          <a:p>
            <a:pPr marL="0" lvl="0" indent="0" algn="l" rtl="0">
              <a:spcBef>
                <a:spcPts val="1000"/>
              </a:spcBef>
              <a:spcAft>
                <a:spcPts val="1000"/>
              </a:spcAft>
              <a:buNone/>
            </a:pPr>
            <a:endParaRPr sz="1600">
              <a:solidFill>
                <a:srgbClr val="004B88"/>
              </a:solidFill>
              <a:latin typeface="Open Sans SemiBold"/>
              <a:ea typeface="Open Sans SemiBold"/>
              <a:cs typeface="Open Sans SemiBold"/>
              <a:sym typeface="Open Sans SemiBold"/>
            </a:endParaRPr>
          </a:p>
        </p:txBody>
      </p:sp>
      <p:cxnSp>
        <p:nvCxnSpPr>
          <p:cNvPr id="100" name="Google Shape;100;p17"/>
          <p:cNvCxnSpPr/>
          <p:nvPr/>
        </p:nvCxnSpPr>
        <p:spPr>
          <a:xfrm rot="10800000">
            <a:off x="4780800" y="-18000"/>
            <a:ext cx="0" cy="5163900"/>
          </a:xfrm>
          <a:prstGeom prst="straightConnector1">
            <a:avLst/>
          </a:prstGeom>
          <a:noFill/>
          <a:ln w="28575" cap="flat" cmpd="sng">
            <a:solidFill>
              <a:srgbClr val="004B88"/>
            </a:solidFill>
            <a:prstDash val="solid"/>
            <a:round/>
            <a:headEnd type="none" w="med" len="med"/>
            <a:tailEnd type="none" w="med" len="med"/>
          </a:ln>
        </p:spPr>
      </p:cxnSp>
      <p:sp>
        <p:nvSpPr>
          <p:cNvPr id="101" name="Google Shape;101;p17"/>
          <p:cNvSpPr txBox="1">
            <a:spLocks noGrp="1"/>
          </p:cNvSpPr>
          <p:nvPr>
            <p:ph type="title"/>
          </p:nvPr>
        </p:nvSpPr>
        <p:spPr>
          <a:xfrm>
            <a:off x="603250" y="445025"/>
            <a:ext cx="33540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4B88"/>
                </a:solidFill>
              </a:rPr>
              <a:t>How we help</a:t>
            </a:r>
            <a:endParaRPr>
              <a:solidFill>
                <a:srgbClr val="004B88"/>
              </a:solidFill>
            </a:endParaRPr>
          </a:p>
        </p:txBody>
      </p:sp>
      <p:sp>
        <p:nvSpPr>
          <p:cNvPr id="102" name="Google Shape;102;p17"/>
          <p:cNvSpPr txBox="1">
            <a:spLocks noGrp="1"/>
          </p:cNvSpPr>
          <p:nvPr>
            <p:ph type="body" idx="1"/>
          </p:nvPr>
        </p:nvSpPr>
        <p:spPr>
          <a:xfrm>
            <a:off x="603476" y="1245600"/>
            <a:ext cx="3354000" cy="3416400"/>
          </a:xfrm>
          <a:prstGeom prst="rect">
            <a:avLst/>
          </a:prstGeom>
        </p:spPr>
        <p:txBody>
          <a:bodyPr spcFirstLastPara="1" wrap="square" lIns="90000" tIns="91425" rIns="91425" bIns="91425" anchor="t" anchorCtr="0">
            <a:noAutofit/>
          </a:bodyPr>
          <a:lstStyle/>
          <a:p>
            <a:pPr marL="0" lvl="0" indent="0" algn="l" rtl="0">
              <a:lnSpc>
                <a:spcPct val="100000"/>
              </a:lnSpc>
              <a:spcBef>
                <a:spcPts val="0"/>
              </a:spcBef>
              <a:spcAft>
                <a:spcPts val="0"/>
              </a:spcAft>
              <a:buNone/>
            </a:pPr>
            <a:r>
              <a:rPr lang="en-GB">
                <a:solidFill>
                  <a:srgbClr val="004B88"/>
                </a:solidFill>
              </a:rPr>
              <a:t>People often come to us with multiple or complex problems.</a:t>
            </a:r>
            <a:endParaRPr>
              <a:solidFill>
                <a:srgbClr val="004B88"/>
              </a:solidFill>
            </a:endParaRPr>
          </a:p>
          <a:p>
            <a:pPr marL="0" lvl="0" indent="0" algn="l" rtl="0">
              <a:lnSpc>
                <a:spcPct val="100000"/>
              </a:lnSpc>
              <a:spcBef>
                <a:spcPts val="1000"/>
              </a:spcBef>
              <a:spcAft>
                <a:spcPts val="1000"/>
              </a:spcAft>
              <a:buNone/>
            </a:pPr>
            <a:r>
              <a:rPr lang="en-GB">
                <a:solidFill>
                  <a:srgbClr val="004B88"/>
                </a:solidFill>
              </a:rPr>
              <a:t>We can deal with most of the issues people come to us with, tailoring our advice to their needs.</a:t>
            </a:r>
            <a:endParaRPr>
              <a:solidFill>
                <a:srgbClr val="004B88"/>
              </a:solidFill>
            </a:endParaRPr>
          </a:p>
        </p:txBody>
      </p:sp>
      <p:pic>
        <p:nvPicPr>
          <p:cNvPr id="103" name="Google Shape;103;p17"/>
          <p:cNvPicPr preferRelativeResize="0"/>
          <p:nvPr/>
        </p:nvPicPr>
        <p:blipFill rotWithShape="1">
          <a:blip r:embed="rId3">
            <a:alphaModFix/>
          </a:blip>
          <a:srcRect r="-9241" b="-3082"/>
          <a:stretch/>
        </p:blipFill>
        <p:spPr>
          <a:xfrm>
            <a:off x="5394525" y="595350"/>
            <a:ext cx="604800" cy="540053"/>
          </a:xfrm>
          <a:prstGeom prst="rect">
            <a:avLst/>
          </a:prstGeom>
          <a:noFill/>
          <a:ln>
            <a:noFill/>
          </a:ln>
        </p:spPr>
      </p:pic>
      <p:cxnSp>
        <p:nvCxnSpPr>
          <p:cNvPr id="104" name="Google Shape;104;p17"/>
          <p:cNvCxnSpPr/>
          <p:nvPr/>
        </p:nvCxnSpPr>
        <p:spPr>
          <a:xfrm rot="10800000" flipH="1">
            <a:off x="4783400" y="1939550"/>
            <a:ext cx="360000" cy="300"/>
          </a:xfrm>
          <a:prstGeom prst="straightConnector1">
            <a:avLst/>
          </a:prstGeom>
          <a:noFill/>
          <a:ln w="28575" cap="flat" cmpd="sng">
            <a:solidFill>
              <a:srgbClr val="004B88"/>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advice is effective </a:t>
            </a:r>
            <a:endParaRPr/>
          </a:p>
        </p:txBody>
      </p:sp>
      <p:sp>
        <p:nvSpPr>
          <p:cNvPr id="110" name="Google Shape;110;p18"/>
          <p:cNvSpPr txBox="1">
            <a:spLocks noGrp="1"/>
          </p:cNvSpPr>
          <p:nvPr>
            <p:ph type="body" idx="1"/>
          </p:nvPr>
        </p:nvSpPr>
        <p:spPr>
          <a:xfrm>
            <a:off x="603250" y="1246825"/>
            <a:ext cx="3740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Problems don’t happen in isolation and can have a severe consequences. Solving them stops these situations escalating.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GB" sz="1600">
                <a:latin typeface="Open Sans SemiBold"/>
                <a:ea typeface="Open Sans SemiBold"/>
                <a:cs typeface="Open Sans SemiBold"/>
                <a:sym typeface="Open Sans SemiBold"/>
              </a:rPr>
              <a:t>We help thousands of </a:t>
            </a:r>
            <a:endParaRPr sz="1600">
              <a:latin typeface="Open Sans SemiBold"/>
              <a:ea typeface="Open Sans SemiBold"/>
              <a:cs typeface="Open Sans SemiBold"/>
              <a:sym typeface="Open Sans SemiBold"/>
            </a:endParaRPr>
          </a:p>
          <a:p>
            <a:pPr marL="0" lvl="0" indent="0" algn="l" rtl="0">
              <a:spcBef>
                <a:spcPts val="0"/>
              </a:spcBef>
              <a:spcAft>
                <a:spcPts val="0"/>
              </a:spcAft>
              <a:buNone/>
            </a:pPr>
            <a:r>
              <a:rPr lang="en-GB" sz="1600">
                <a:latin typeface="Open Sans SemiBold"/>
                <a:ea typeface="Open Sans SemiBold"/>
                <a:cs typeface="Open Sans SemiBold"/>
                <a:sym typeface="Open Sans SemiBold"/>
              </a:rPr>
              <a:t>people like Nina.</a:t>
            </a:r>
            <a:endParaRPr sz="1600">
              <a:latin typeface="Open Sans SemiBold"/>
              <a:ea typeface="Open Sans SemiBold"/>
              <a:cs typeface="Open Sans SemiBold"/>
              <a:sym typeface="Open Sans SemiBold"/>
            </a:endParaRPr>
          </a:p>
        </p:txBody>
      </p:sp>
      <p:sp>
        <p:nvSpPr>
          <p:cNvPr id="111" name="Google Shape;111;p18"/>
          <p:cNvSpPr txBox="1">
            <a:spLocks noGrp="1"/>
          </p:cNvSpPr>
          <p:nvPr>
            <p:ph type="body" idx="2"/>
          </p:nvPr>
        </p:nvSpPr>
        <p:spPr>
          <a:xfrm>
            <a:off x="4768750" y="1246825"/>
            <a:ext cx="3740400" cy="3416400"/>
          </a:xfrm>
          <a:prstGeom prst="rect">
            <a:avLst/>
          </a:prstGeom>
        </p:spPr>
        <p:txBody>
          <a:bodyPr spcFirstLastPara="1" wrap="square" lIns="91425" tIns="91425" rIns="91425" bIns="91425" anchor="t" anchorCtr="0">
            <a:noAutofit/>
          </a:bodyPr>
          <a:lstStyle/>
          <a:p>
            <a:pPr marL="791999" lvl="0" indent="0" algn="l" rtl="0">
              <a:lnSpc>
                <a:spcPct val="100000"/>
              </a:lnSpc>
              <a:spcBef>
                <a:spcPts val="0"/>
              </a:spcBef>
              <a:spcAft>
                <a:spcPts val="0"/>
              </a:spcAft>
              <a:buNone/>
            </a:pPr>
            <a:r>
              <a:rPr lang="en-GB" sz="2200">
                <a:latin typeface="Open Sans ExtraBold"/>
                <a:ea typeface="Open Sans ExtraBold"/>
                <a:cs typeface="Open Sans ExtraBold"/>
                <a:sym typeface="Open Sans ExtraBold"/>
              </a:rPr>
              <a:t>8 in 10 people</a:t>
            </a:r>
            <a:endParaRPr sz="2200">
              <a:latin typeface="Open Sans ExtraBold"/>
              <a:ea typeface="Open Sans ExtraBold"/>
              <a:cs typeface="Open Sans ExtraBold"/>
              <a:sym typeface="Open Sans ExtraBold"/>
            </a:endParaRPr>
          </a:p>
          <a:p>
            <a:pPr marL="791999" lvl="0" indent="0" algn="l" rtl="0">
              <a:lnSpc>
                <a:spcPct val="100000"/>
              </a:lnSpc>
              <a:spcBef>
                <a:spcPts val="0"/>
              </a:spcBef>
              <a:spcAft>
                <a:spcPts val="0"/>
              </a:spcAft>
              <a:buNone/>
            </a:pPr>
            <a:r>
              <a:rPr lang="en-GB" sz="1600">
                <a:solidFill>
                  <a:srgbClr val="FFFFFF"/>
                </a:solidFill>
                <a:latin typeface="Open Sans SemiBold"/>
                <a:ea typeface="Open Sans SemiBold"/>
                <a:cs typeface="Open Sans SemiBold"/>
                <a:sym typeface="Open Sans SemiBold"/>
              </a:rPr>
              <a:t>said their problem was solved following advice, and 3 in 4 of them said they could not have resolved their problem without us</a:t>
            </a:r>
            <a:endParaRPr sz="1600">
              <a:solidFill>
                <a:srgbClr val="FFFFFF"/>
              </a:solidFill>
              <a:latin typeface="Open Sans SemiBold"/>
              <a:ea typeface="Open Sans SemiBold"/>
              <a:cs typeface="Open Sans SemiBold"/>
              <a:sym typeface="Open Sans SemiBold"/>
            </a:endParaRPr>
          </a:p>
          <a:p>
            <a:pPr marL="791999" lvl="0" indent="0" algn="l" rtl="0">
              <a:lnSpc>
                <a:spcPct val="100000"/>
              </a:lnSpc>
              <a:spcBef>
                <a:spcPts val="2000"/>
              </a:spcBef>
              <a:spcAft>
                <a:spcPts val="0"/>
              </a:spcAft>
              <a:buNone/>
            </a:pPr>
            <a:r>
              <a:rPr lang="en-GB" sz="2200">
                <a:latin typeface="Open Sans ExtraBold"/>
                <a:ea typeface="Open Sans ExtraBold"/>
                <a:cs typeface="Open Sans ExtraBold"/>
                <a:sym typeface="Open Sans ExtraBold"/>
              </a:rPr>
              <a:t>9 out of 10 people</a:t>
            </a:r>
            <a:endParaRPr sz="2200">
              <a:latin typeface="Open Sans ExtraBold"/>
              <a:ea typeface="Open Sans ExtraBold"/>
              <a:cs typeface="Open Sans ExtraBold"/>
              <a:sym typeface="Open Sans ExtraBold"/>
            </a:endParaRPr>
          </a:p>
          <a:p>
            <a:pPr marL="791999" lvl="0" indent="0" algn="l" rtl="0">
              <a:lnSpc>
                <a:spcPct val="100000"/>
              </a:lnSpc>
              <a:spcBef>
                <a:spcPts val="0"/>
              </a:spcBef>
              <a:spcAft>
                <a:spcPts val="1000"/>
              </a:spcAft>
              <a:buNone/>
            </a:pPr>
            <a:r>
              <a:rPr lang="en-GB" sz="1600">
                <a:solidFill>
                  <a:srgbClr val="FFFFFF"/>
                </a:solidFill>
                <a:latin typeface="Open Sans SemiBold"/>
                <a:ea typeface="Open Sans SemiBold"/>
                <a:cs typeface="Open Sans SemiBold"/>
                <a:sym typeface="Open Sans SemiBold"/>
              </a:rPr>
              <a:t>said we helped them find a way forward</a:t>
            </a:r>
            <a:endParaRPr sz="1600">
              <a:solidFill>
                <a:srgbClr val="FFFFFF"/>
              </a:solidFill>
              <a:latin typeface="Open Sans SemiBold"/>
              <a:ea typeface="Open Sans SemiBold"/>
              <a:cs typeface="Open Sans SemiBold"/>
              <a:sym typeface="Open Sans SemiBold"/>
            </a:endParaRPr>
          </a:p>
        </p:txBody>
      </p:sp>
      <p:sp>
        <p:nvSpPr>
          <p:cNvPr id="112" name="Google Shape;112;p18"/>
          <p:cNvSpPr txBox="1"/>
          <p:nvPr/>
        </p:nvSpPr>
        <p:spPr>
          <a:xfrm>
            <a:off x="5088300" y="4797775"/>
            <a:ext cx="4055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solidFill>
                  <a:srgbClr val="FFFFFF"/>
                </a:solidFill>
                <a:latin typeface="Open Sans"/>
                <a:ea typeface="Open Sans"/>
                <a:cs typeface="Open Sans"/>
                <a:sym typeface="Open Sans"/>
              </a:rPr>
              <a:t>Customer experience survey (national), 2019/20</a:t>
            </a:r>
            <a:endParaRPr sz="1100">
              <a:solidFill>
                <a:srgbClr val="FFFFFF"/>
              </a:solidFill>
              <a:latin typeface="Open Sans"/>
              <a:ea typeface="Open Sans"/>
              <a:cs typeface="Open Sans"/>
              <a:sym typeface="Open Sans"/>
            </a:endParaRPr>
          </a:p>
        </p:txBody>
      </p:sp>
      <p:pic>
        <p:nvPicPr>
          <p:cNvPr id="113" name="Google Shape;113;p18"/>
          <p:cNvPicPr preferRelativeResize="0"/>
          <p:nvPr/>
        </p:nvPicPr>
        <p:blipFill rotWithShape="1">
          <a:blip r:embed="rId3">
            <a:alphaModFix/>
          </a:blip>
          <a:srcRect t="-2385"/>
          <a:stretch/>
        </p:blipFill>
        <p:spPr>
          <a:xfrm>
            <a:off x="4662712" y="1401725"/>
            <a:ext cx="720000" cy="734402"/>
          </a:xfrm>
          <a:prstGeom prst="rect">
            <a:avLst/>
          </a:prstGeom>
          <a:noFill/>
          <a:ln>
            <a:noFill/>
          </a:ln>
        </p:spPr>
      </p:pic>
      <p:pic>
        <p:nvPicPr>
          <p:cNvPr id="114" name="Google Shape;114;p18"/>
          <p:cNvPicPr preferRelativeResize="0"/>
          <p:nvPr/>
        </p:nvPicPr>
        <p:blipFill rotWithShape="1">
          <a:blip r:embed="rId4">
            <a:alphaModFix/>
          </a:blip>
          <a:srcRect l="19" r="29"/>
          <a:stretch/>
        </p:blipFill>
        <p:spPr>
          <a:xfrm>
            <a:off x="4662712" y="3221600"/>
            <a:ext cx="720000" cy="719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603250" y="445025"/>
            <a:ext cx="33540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difference this makes </a:t>
            </a:r>
            <a:endParaRPr/>
          </a:p>
        </p:txBody>
      </p:sp>
      <p:sp>
        <p:nvSpPr>
          <p:cNvPr id="120" name="Google Shape;120;p19"/>
          <p:cNvSpPr txBox="1">
            <a:spLocks noGrp="1"/>
          </p:cNvSpPr>
          <p:nvPr>
            <p:ph type="body" idx="1"/>
          </p:nvPr>
        </p:nvSpPr>
        <p:spPr>
          <a:xfrm>
            <a:off x="603475" y="1564925"/>
            <a:ext cx="33540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wider impact of advice – what we achieve as a result of solving problems and providing support – is just as important.</a:t>
            </a:r>
            <a:endParaRPr/>
          </a:p>
          <a:p>
            <a:pPr marL="791999" lvl="0" indent="0" algn="l" rtl="0">
              <a:spcBef>
                <a:spcPts val="1600"/>
              </a:spcBef>
              <a:spcAft>
                <a:spcPts val="0"/>
              </a:spcAft>
              <a:buNone/>
            </a:pPr>
            <a:r>
              <a:rPr lang="en-GB" sz="2200">
                <a:latin typeface="Open Sans ExtraBold"/>
                <a:ea typeface="Open Sans ExtraBold"/>
                <a:cs typeface="Open Sans ExtraBold"/>
                <a:sym typeface="Open Sans ExtraBold"/>
              </a:rPr>
              <a:t>60%</a:t>
            </a:r>
            <a:endParaRPr sz="2200">
              <a:latin typeface="Open Sans ExtraBold"/>
              <a:ea typeface="Open Sans ExtraBold"/>
              <a:cs typeface="Open Sans ExtraBold"/>
              <a:sym typeface="Open Sans ExtraBold"/>
            </a:endParaRPr>
          </a:p>
          <a:p>
            <a:pPr marL="791999" lvl="0" indent="0" algn="l" rtl="0">
              <a:spcBef>
                <a:spcPts val="0"/>
              </a:spcBef>
              <a:spcAft>
                <a:spcPts val="1600"/>
              </a:spcAft>
              <a:buNone/>
            </a:pPr>
            <a:r>
              <a:rPr lang="en-GB">
                <a:latin typeface="Open Sans SemiBold"/>
                <a:ea typeface="Open Sans SemiBold"/>
                <a:cs typeface="Open Sans SemiBold"/>
                <a:sym typeface="Open Sans SemiBold"/>
              </a:rPr>
              <a:t>said they felt less stress, depressed or anxious as a result of the help they received from us</a:t>
            </a:r>
            <a:endParaRPr>
              <a:latin typeface="Open Sans SemiBold"/>
              <a:ea typeface="Open Sans SemiBold"/>
              <a:cs typeface="Open Sans SemiBold"/>
              <a:sym typeface="Open Sans SemiBold"/>
            </a:endParaRPr>
          </a:p>
        </p:txBody>
      </p:sp>
      <p:cxnSp>
        <p:nvCxnSpPr>
          <p:cNvPr id="121" name="Google Shape;121;p19"/>
          <p:cNvCxnSpPr/>
          <p:nvPr/>
        </p:nvCxnSpPr>
        <p:spPr>
          <a:xfrm rot="10800000">
            <a:off x="4780800" y="-18000"/>
            <a:ext cx="0" cy="5163900"/>
          </a:xfrm>
          <a:prstGeom prst="straightConnector1">
            <a:avLst/>
          </a:prstGeom>
          <a:noFill/>
          <a:ln w="28575" cap="flat" cmpd="sng">
            <a:solidFill>
              <a:srgbClr val="004B88"/>
            </a:solidFill>
            <a:prstDash val="solid"/>
            <a:round/>
            <a:headEnd type="none" w="med" len="med"/>
            <a:tailEnd type="none" w="med" len="med"/>
          </a:ln>
        </p:spPr>
      </p:cxnSp>
      <p:sp>
        <p:nvSpPr>
          <p:cNvPr id="122" name="Google Shape;122;p19"/>
          <p:cNvSpPr txBox="1"/>
          <p:nvPr/>
        </p:nvSpPr>
        <p:spPr>
          <a:xfrm>
            <a:off x="5088300" y="4797600"/>
            <a:ext cx="4055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solidFill>
                  <a:srgbClr val="004B88"/>
                </a:solidFill>
                <a:latin typeface="Open Sans"/>
                <a:ea typeface="Open Sans"/>
                <a:cs typeface="Open Sans"/>
                <a:sym typeface="Open Sans"/>
              </a:rPr>
              <a:t>Customer experience survey (national), 2019/20</a:t>
            </a:r>
            <a:endParaRPr sz="1100">
              <a:solidFill>
                <a:srgbClr val="004B88"/>
              </a:solidFill>
              <a:latin typeface="Open Sans"/>
              <a:ea typeface="Open Sans"/>
              <a:cs typeface="Open Sans"/>
              <a:sym typeface="Open Sans"/>
            </a:endParaRPr>
          </a:p>
        </p:txBody>
      </p:sp>
      <p:pic>
        <p:nvPicPr>
          <p:cNvPr id="123" name="Google Shape;123;p19"/>
          <p:cNvPicPr preferRelativeResize="0"/>
          <p:nvPr/>
        </p:nvPicPr>
        <p:blipFill>
          <a:blip r:embed="rId3">
            <a:alphaModFix/>
          </a:blip>
          <a:stretch>
            <a:fillRect/>
          </a:stretch>
        </p:blipFill>
        <p:spPr>
          <a:xfrm>
            <a:off x="603475" y="3034700"/>
            <a:ext cx="720000" cy="720000"/>
          </a:xfrm>
          <a:prstGeom prst="rect">
            <a:avLst/>
          </a:prstGeom>
          <a:noFill/>
          <a:ln>
            <a:noFill/>
          </a:ln>
        </p:spPr>
      </p:pic>
      <p:sp>
        <p:nvSpPr>
          <p:cNvPr id="124" name="Google Shape;124;p19"/>
          <p:cNvSpPr/>
          <p:nvPr/>
        </p:nvSpPr>
        <p:spPr>
          <a:xfrm>
            <a:off x="5146000" y="1448550"/>
            <a:ext cx="3574800" cy="2842800"/>
          </a:xfrm>
          <a:prstGeom prst="rect">
            <a:avLst/>
          </a:prstGeom>
          <a:noFill/>
          <a:ln w="28575" cap="flat" cmpd="sng">
            <a:solidFill>
              <a:srgbClr val="004B88"/>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1600">
                <a:solidFill>
                  <a:srgbClr val="004B88"/>
                </a:solidFill>
                <a:latin typeface="Open Sans SemiBold"/>
                <a:ea typeface="Open Sans SemiBold"/>
                <a:cs typeface="Open Sans SemiBold"/>
                <a:sym typeface="Open Sans SemiBold"/>
              </a:rPr>
              <a:t>Our advice helped stabilise Nina’s financial situation. </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0"/>
              </a:spcAft>
              <a:buNone/>
            </a:pPr>
            <a:r>
              <a:rPr lang="en-GB" sz="1600">
                <a:solidFill>
                  <a:srgbClr val="004B88"/>
                </a:solidFill>
                <a:latin typeface="Open Sans SemiBold"/>
                <a:ea typeface="Open Sans SemiBold"/>
                <a:cs typeface="Open Sans SemiBold"/>
                <a:sym typeface="Open Sans SemiBold"/>
              </a:rPr>
              <a:t>Her anxiety reduced, and her physical health improved. She no longer needed additional health services. </a:t>
            </a:r>
            <a:endParaRPr sz="1600">
              <a:solidFill>
                <a:srgbClr val="004B88"/>
              </a:solidFill>
              <a:latin typeface="Open Sans SemiBold"/>
              <a:ea typeface="Open Sans SemiBold"/>
              <a:cs typeface="Open Sans SemiBold"/>
              <a:sym typeface="Open Sans SemiBold"/>
            </a:endParaRPr>
          </a:p>
          <a:p>
            <a:pPr marL="0" lvl="0" indent="0" algn="l" rtl="0">
              <a:spcBef>
                <a:spcPts val="1000"/>
              </a:spcBef>
              <a:spcAft>
                <a:spcPts val="1000"/>
              </a:spcAft>
              <a:buNone/>
            </a:pPr>
            <a:r>
              <a:rPr lang="en-GB" sz="1600">
                <a:solidFill>
                  <a:srgbClr val="004B88"/>
                </a:solidFill>
                <a:latin typeface="Open Sans SemiBold"/>
                <a:ea typeface="Open Sans SemiBold"/>
                <a:cs typeface="Open Sans SemiBold"/>
                <a:sym typeface="Open Sans SemiBold"/>
              </a:rPr>
              <a:t>She also felt more confident and knowledgeable about handling similar problems in the future. </a:t>
            </a:r>
            <a:endParaRPr sz="1600">
              <a:solidFill>
                <a:srgbClr val="004B88"/>
              </a:solidFill>
              <a:latin typeface="Open Sans SemiBold"/>
              <a:ea typeface="Open Sans SemiBold"/>
              <a:cs typeface="Open Sans SemiBold"/>
              <a:sym typeface="Open Sans SemiBold"/>
            </a:endParaRPr>
          </a:p>
        </p:txBody>
      </p:sp>
      <p:pic>
        <p:nvPicPr>
          <p:cNvPr id="125" name="Google Shape;125;p19"/>
          <p:cNvPicPr preferRelativeResize="0"/>
          <p:nvPr/>
        </p:nvPicPr>
        <p:blipFill rotWithShape="1">
          <a:blip r:embed="rId4">
            <a:alphaModFix/>
          </a:blip>
          <a:srcRect r="-9241" b="-3082"/>
          <a:stretch/>
        </p:blipFill>
        <p:spPr>
          <a:xfrm>
            <a:off x="5394525" y="852150"/>
            <a:ext cx="604800" cy="540053"/>
          </a:xfrm>
          <a:prstGeom prst="rect">
            <a:avLst/>
          </a:prstGeom>
          <a:noFill/>
          <a:ln>
            <a:noFill/>
          </a:ln>
        </p:spPr>
      </p:pic>
      <p:cxnSp>
        <p:nvCxnSpPr>
          <p:cNvPr id="126" name="Google Shape;126;p19"/>
          <p:cNvCxnSpPr/>
          <p:nvPr/>
        </p:nvCxnSpPr>
        <p:spPr>
          <a:xfrm rot="10800000" flipH="1">
            <a:off x="4783400" y="2196350"/>
            <a:ext cx="360000" cy="3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impact </a:t>
            </a:r>
            <a:endParaRPr/>
          </a:p>
        </p:txBody>
      </p:sp>
      <p:sp>
        <p:nvSpPr>
          <p:cNvPr id="132" name="Google Shape;132;p20"/>
          <p:cNvSpPr txBox="1">
            <a:spLocks noGrp="1"/>
          </p:cNvSpPr>
          <p:nvPr>
            <p:ph type="body" idx="1"/>
          </p:nvPr>
        </p:nvSpPr>
        <p:spPr>
          <a:xfrm>
            <a:off x="679450" y="1246825"/>
            <a:ext cx="3740400" cy="3416400"/>
          </a:xfrm>
          <a:prstGeom prst="rect">
            <a:avLst/>
          </a:prstGeom>
        </p:spPr>
        <p:txBody>
          <a:bodyPr spcFirstLastPara="1" wrap="square" lIns="91425" tIns="91425" rIns="91425" bIns="91425" anchor="t" anchorCtr="0">
            <a:noAutofit/>
          </a:bodyPr>
          <a:lstStyle/>
          <a:p>
            <a:pPr marL="791999" lvl="0" indent="0" algn="l" rtl="0">
              <a:lnSpc>
                <a:spcPct val="100000"/>
              </a:lnSpc>
              <a:spcBef>
                <a:spcPts val="0"/>
              </a:spcBef>
              <a:spcAft>
                <a:spcPts val="0"/>
              </a:spcAft>
              <a:buNone/>
            </a:pPr>
            <a:r>
              <a:rPr lang="en-GB" sz="2200">
                <a:latin typeface="Open Sans ExtraBold"/>
                <a:ea typeface="Open Sans ExtraBold"/>
                <a:cs typeface="Open Sans ExtraBold"/>
                <a:sym typeface="Open Sans ExtraBold"/>
              </a:rPr>
              <a:t>Around 4 in 10 </a:t>
            </a:r>
            <a:endParaRPr sz="2200">
              <a:latin typeface="Open Sans ExtraBold"/>
              <a:ea typeface="Open Sans ExtraBold"/>
              <a:cs typeface="Open Sans ExtraBold"/>
              <a:sym typeface="Open Sans ExtraBold"/>
            </a:endParaRPr>
          </a:p>
          <a:p>
            <a:pPr marL="791999" lvl="0" indent="0" algn="l" rtl="0">
              <a:lnSpc>
                <a:spcPct val="100000"/>
              </a:lnSpc>
              <a:spcBef>
                <a:spcPts val="0"/>
              </a:spcBef>
              <a:spcAft>
                <a:spcPts val="0"/>
              </a:spcAft>
              <a:buNone/>
            </a:pPr>
            <a:r>
              <a:rPr lang="en-GB" sz="1600">
                <a:solidFill>
                  <a:srgbClr val="FFFFFF"/>
                </a:solidFill>
                <a:latin typeface="Open Sans SemiBold"/>
                <a:ea typeface="Open Sans SemiBold"/>
                <a:cs typeface="Open Sans SemiBold"/>
                <a:sym typeface="Open Sans SemiBold"/>
              </a:rPr>
              <a:t>had more money or control of their finances</a:t>
            </a:r>
            <a:endParaRPr sz="1600">
              <a:solidFill>
                <a:srgbClr val="FFFFFF"/>
              </a:solidFill>
              <a:latin typeface="Open Sans SemiBold"/>
              <a:ea typeface="Open Sans SemiBold"/>
              <a:cs typeface="Open Sans SemiBold"/>
              <a:sym typeface="Open Sans SemiBold"/>
            </a:endParaRPr>
          </a:p>
          <a:p>
            <a:pPr marL="791999" lvl="0" indent="0" algn="l" rtl="0">
              <a:lnSpc>
                <a:spcPct val="100000"/>
              </a:lnSpc>
              <a:spcBef>
                <a:spcPts val="1000"/>
              </a:spcBef>
              <a:spcAft>
                <a:spcPts val="0"/>
              </a:spcAft>
              <a:buNone/>
            </a:pPr>
            <a:r>
              <a:rPr lang="en-GB" sz="2200">
                <a:latin typeface="Open Sans ExtraBold"/>
                <a:ea typeface="Open Sans ExtraBold"/>
                <a:cs typeface="Open Sans ExtraBold"/>
                <a:sym typeface="Open Sans ExtraBold"/>
              </a:rPr>
              <a:t>Over 4 in 10</a:t>
            </a:r>
            <a:endParaRPr sz="2200">
              <a:latin typeface="Open Sans ExtraBold"/>
              <a:ea typeface="Open Sans ExtraBold"/>
              <a:cs typeface="Open Sans ExtraBold"/>
              <a:sym typeface="Open Sans ExtraBold"/>
            </a:endParaRPr>
          </a:p>
          <a:p>
            <a:pPr marL="791999" lvl="0" indent="0" algn="l" rtl="0">
              <a:lnSpc>
                <a:spcPct val="100000"/>
              </a:lnSpc>
              <a:spcBef>
                <a:spcPts val="0"/>
              </a:spcBef>
              <a:spcAft>
                <a:spcPts val="0"/>
              </a:spcAft>
              <a:buNone/>
            </a:pPr>
            <a:r>
              <a:rPr lang="en-GB" sz="1600">
                <a:solidFill>
                  <a:srgbClr val="FFFFFF"/>
                </a:solidFill>
                <a:latin typeface="Open Sans SemiBold"/>
                <a:ea typeface="Open Sans SemiBold"/>
                <a:cs typeface="Open Sans SemiBold"/>
                <a:sym typeface="Open Sans SemiBold"/>
              </a:rPr>
              <a:t>had a more secure housing situation</a:t>
            </a:r>
            <a:endParaRPr sz="1600">
              <a:solidFill>
                <a:srgbClr val="FFFFFF"/>
              </a:solidFill>
              <a:latin typeface="Open Sans SemiBold"/>
              <a:ea typeface="Open Sans SemiBold"/>
              <a:cs typeface="Open Sans SemiBold"/>
              <a:sym typeface="Open Sans SemiBold"/>
            </a:endParaRPr>
          </a:p>
          <a:p>
            <a:pPr marL="791999" lvl="0" indent="0" algn="l" rtl="0">
              <a:lnSpc>
                <a:spcPct val="100000"/>
              </a:lnSpc>
              <a:spcBef>
                <a:spcPts val="1000"/>
              </a:spcBef>
              <a:spcAft>
                <a:spcPts val="0"/>
              </a:spcAft>
              <a:buNone/>
            </a:pPr>
            <a:r>
              <a:rPr lang="en-GB" sz="2200">
                <a:solidFill>
                  <a:schemeClr val="dk2"/>
                </a:solidFill>
                <a:latin typeface="Open Sans ExtraBold"/>
                <a:ea typeface="Open Sans ExtraBold"/>
                <a:cs typeface="Open Sans ExtraBold"/>
                <a:sym typeface="Open Sans ExtraBold"/>
              </a:rPr>
              <a:t>6 in 10 </a:t>
            </a:r>
            <a:endParaRPr sz="2200">
              <a:solidFill>
                <a:schemeClr val="dk2"/>
              </a:solidFill>
              <a:latin typeface="Open Sans ExtraBold"/>
              <a:ea typeface="Open Sans ExtraBold"/>
              <a:cs typeface="Open Sans ExtraBold"/>
              <a:sym typeface="Open Sans ExtraBold"/>
            </a:endParaRPr>
          </a:p>
          <a:p>
            <a:pPr marL="791999" lvl="0" indent="0" algn="l" rtl="0">
              <a:lnSpc>
                <a:spcPct val="100000"/>
              </a:lnSpc>
              <a:spcBef>
                <a:spcPts val="0"/>
              </a:spcBef>
              <a:spcAft>
                <a:spcPts val="1000"/>
              </a:spcAft>
              <a:buNone/>
            </a:pPr>
            <a:r>
              <a:rPr lang="en-GB" sz="1600">
                <a:solidFill>
                  <a:srgbClr val="FFFFFF"/>
                </a:solidFill>
                <a:latin typeface="Open Sans SemiBold"/>
                <a:ea typeface="Open Sans SemiBold"/>
                <a:cs typeface="Open Sans SemiBold"/>
                <a:sym typeface="Open Sans SemiBold"/>
              </a:rPr>
              <a:t>felt less stressed, depressed or anxious</a:t>
            </a:r>
            <a:endParaRPr sz="1600">
              <a:solidFill>
                <a:srgbClr val="FFFFFF"/>
              </a:solidFill>
              <a:latin typeface="Open Sans SemiBold"/>
              <a:ea typeface="Open Sans SemiBold"/>
              <a:cs typeface="Open Sans SemiBold"/>
              <a:sym typeface="Open Sans SemiBold"/>
            </a:endParaRPr>
          </a:p>
        </p:txBody>
      </p:sp>
      <p:sp>
        <p:nvSpPr>
          <p:cNvPr id="133" name="Google Shape;133;p20"/>
          <p:cNvSpPr txBox="1">
            <a:spLocks noGrp="1"/>
          </p:cNvSpPr>
          <p:nvPr>
            <p:ph type="body" idx="2"/>
          </p:nvPr>
        </p:nvSpPr>
        <p:spPr>
          <a:xfrm>
            <a:off x="4768750" y="1246825"/>
            <a:ext cx="3740400" cy="3416400"/>
          </a:xfrm>
          <a:prstGeom prst="rect">
            <a:avLst/>
          </a:prstGeom>
        </p:spPr>
        <p:txBody>
          <a:bodyPr spcFirstLastPara="1" wrap="square" lIns="91425" tIns="91425" rIns="91425" bIns="91425" anchor="t" anchorCtr="0">
            <a:noAutofit/>
          </a:bodyPr>
          <a:lstStyle/>
          <a:p>
            <a:pPr marL="791999" lvl="0" indent="0" algn="l" rtl="0">
              <a:lnSpc>
                <a:spcPct val="100000"/>
              </a:lnSpc>
              <a:spcBef>
                <a:spcPts val="0"/>
              </a:spcBef>
              <a:spcAft>
                <a:spcPts val="0"/>
              </a:spcAft>
              <a:buNone/>
            </a:pPr>
            <a:r>
              <a:rPr lang="en-GB" sz="2200">
                <a:solidFill>
                  <a:schemeClr val="dk2"/>
                </a:solidFill>
                <a:latin typeface="Open Sans ExtraBold"/>
                <a:ea typeface="Open Sans ExtraBold"/>
                <a:cs typeface="Open Sans ExtraBold"/>
                <a:sym typeface="Open Sans ExtraBold"/>
              </a:rPr>
              <a:t>Around 4 in 10</a:t>
            </a:r>
            <a:endParaRPr sz="2200">
              <a:solidFill>
                <a:schemeClr val="dk2"/>
              </a:solidFill>
              <a:latin typeface="Open Sans ExtraBold"/>
              <a:ea typeface="Open Sans ExtraBold"/>
              <a:cs typeface="Open Sans ExtraBold"/>
              <a:sym typeface="Open Sans ExtraBold"/>
            </a:endParaRPr>
          </a:p>
          <a:p>
            <a:pPr marL="791999" lvl="0" indent="0" algn="l" rtl="0">
              <a:lnSpc>
                <a:spcPct val="100000"/>
              </a:lnSpc>
              <a:spcBef>
                <a:spcPts val="0"/>
              </a:spcBef>
              <a:spcAft>
                <a:spcPts val="0"/>
              </a:spcAft>
              <a:buNone/>
            </a:pPr>
            <a:r>
              <a:rPr lang="en-GB" sz="1600">
                <a:solidFill>
                  <a:srgbClr val="FFFFFF"/>
                </a:solidFill>
                <a:latin typeface="Open Sans SemiBold"/>
                <a:ea typeface="Open Sans SemiBold"/>
                <a:cs typeface="Open Sans SemiBold"/>
                <a:sym typeface="Open Sans SemiBold"/>
              </a:rPr>
              <a:t>found it easier to do their job or find a job </a:t>
            </a:r>
            <a:endParaRPr sz="1600">
              <a:solidFill>
                <a:srgbClr val="FFFFFF"/>
              </a:solidFill>
              <a:latin typeface="Open Sans SemiBold"/>
              <a:ea typeface="Open Sans SemiBold"/>
              <a:cs typeface="Open Sans SemiBold"/>
              <a:sym typeface="Open Sans SemiBold"/>
            </a:endParaRPr>
          </a:p>
          <a:p>
            <a:pPr marL="791999" lvl="0" indent="0" algn="l" rtl="0">
              <a:lnSpc>
                <a:spcPct val="100000"/>
              </a:lnSpc>
              <a:spcBef>
                <a:spcPts val="1000"/>
              </a:spcBef>
              <a:spcAft>
                <a:spcPts val="0"/>
              </a:spcAft>
              <a:buNone/>
            </a:pPr>
            <a:r>
              <a:rPr lang="en-GB" sz="2200">
                <a:solidFill>
                  <a:schemeClr val="dk2"/>
                </a:solidFill>
                <a:latin typeface="Open Sans ExtraBold"/>
                <a:ea typeface="Open Sans ExtraBold"/>
                <a:cs typeface="Open Sans ExtraBold"/>
                <a:sym typeface="Open Sans ExtraBold"/>
              </a:rPr>
              <a:t>Over 4 in 10</a:t>
            </a:r>
            <a:endParaRPr sz="2200">
              <a:solidFill>
                <a:schemeClr val="dk2"/>
              </a:solidFill>
              <a:latin typeface="Open Sans ExtraBold"/>
              <a:ea typeface="Open Sans ExtraBold"/>
              <a:cs typeface="Open Sans ExtraBold"/>
              <a:sym typeface="Open Sans ExtraBold"/>
            </a:endParaRPr>
          </a:p>
          <a:p>
            <a:pPr marL="791999" lvl="0" indent="0" algn="l" rtl="0">
              <a:lnSpc>
                <a:spcPct val="100000"/>
              </a:lnSpc>
              <a:spcBef>
                <a:spcPts val="0"/>
              </a:spcBef>
              <a:spcAft>
                <a:spcPts val="0"/>
              </a:spcAft>
              <a:buNone/>
            </a:pPr>
            <a:r>
              <a:rPr lang="en-GB" sz="1600">
                <a:solidFill>
                  <a:srgbClr val="FFFFFF"/>
                </a:solidFill>
                <a:latin typeface="Open Sans SemiBold"/>
                <a:ea typeface="Open Sans SemiBold"/>
                <a:cs typeface="Open Sans SemiBold"/>
                <a:sym typeface="Open Sans SemiBold"/>
              </a:rPr>
              <a:t>felt they had better relationships with others</a:t>
            </a:r>
            <a:endParaRPr sz="1600">
              <a:solidFill>
                <a:srgbClr val="FFFFFF"/>
              </a:solidFill>
              <a:latin typeface="Open Sans SemiBold"/>
              <a:ea typeface="Open Sans SemiBold"/>
              <a:cs typeface="Open Sans SemiBold"/>
              <a:sym typeface="Open Sans SemiBold"/>
            </a:endParaRPr>
          </a:p>
          <a:p>
            <a:pPr marL="791999" lvl="0" indent="0" algn="l" rtl="0">
              <a:lnSpc>
                <a:spcPct val="100000"/>
              </a:lnSpc>
              <a:spcBef>
                <a:spcPts val="1000"/>
              </a:spcBef>
              <a:spcAft>
                <a:spcPts val="0"/>
              </a:spcAft>
              <a:buNone/>
            </a:pPr>
            <a:r>
              <a:rPr lang="en-GB" sz="2200">
                <a:solidFill>
                  <a:schemeClr val="dk2"/>
                </a:solidFill>
                <a:latin typeface="Open Sans ExtraBold"/>
                <a:ea typeface="Open Sans ExtraBold"/>
                <a:cs typeface="Open Sans ExtraBold"/>
                <a:sym typeface="Open Sans ExtraBold"/>
              </a:rPr>
              <a:t>6 in 10</a:t>
            </a:r>
            <a:endParaRPr sz="2200">
              <a:solidFill>
                <a:schemeClr val="dk2"/>
              </a:solidFill>
              <a:latin typeface="Open Sans ExtraBold"/>
              <a:ea typeface="Open Sans ExtraBold"/>
              <a:cs typeface="Open Sans ExtraBold"/>
              <a:sym typeface="Open Sans ExtraBold"/>
            </a:endParaRPr>
          </a:p>
          <a:p>
            <a:pPr marL="791999" lvl="0" indent="0" algn="l" rtl="0">
              <a:lnSpc>
                <a:spcPct val="100000"/>
              </a:lnSpc>
              <a:spcBef>
                <a:spcPts val="0"/>
              </a:spcBef>
              <a:spcAft>
                <a:spcPts val="1000"/>
              </a:spcAft>
              <a:buNone/>
            </a:pPr>
            <a:r>
              <a:rPr lang="en-GB" sz="1600">
                <a:solidFill>
                  <a:srgbClr val="FFFFFF"/>
                </a:solidFill>
                <a:latin typeface="Open Sans SemiBold"/>
                <a:ea typeface="Open Sans SemiBold"/>
                <a:cs typeface="Open Sans SemiBold"/>
                <a:sym typeface="Open Sans SemiBold"/>
              </a:rPr>
              <a:t>found it easier to manage day-to-day</a:t>
            </a:r>
            <a:endParaRPr sz="1600">
              <a:solidFill>
                <a:srgbClr val="FFFFFF"/>
              </a:solidFill>
              <a:latin typeface="Open Sans SemiBold"/>
              <a:ea typeface="Open Sans SemiBold"/>
              <a:cs typeface="Open Sans SemiBold"/>
              <a:sym typeface="Open Sans SemiBold"/>
            </a:endParaRPr>
          </a:p>
        </p:txBody>
      </p:sp>
      <p:sp>
        <p:nvSpPr>
          <p:cNvPr id="134" name="Google Shape;134;p20"/>
          <p:cNvSpPr txBox="1"/>
          <p:nvPr/>
        </p:nvSpPr>
        <p:spPr>
          <a:xfrm>
            <a:off x="5088300" y="4797600"/>
            <a:ext cx="4055700" cy="3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solidFill>
                  <a:schemeClr val="lt1"/>
                </a:solidFill>
                <a:latin typeface="Open Sans"/>
                <a:ea typeface="Open Sans"/>
                <a:cs typeface="Open Sans"/>
                <a:sym typeface="Open Sans"/>
              </a:rPr>
              <a:t>Outcomes and impact research, 2020</a:t>
            </a:r>
            <a:endParaRPr sz="1100">
              <a:solidFill>
                <a:schemeClr val="lt1"/>
              </a:solidFill>
              <a:latin typeface="Open Sans"/>
              <a:ea typeface="Open Sans"/>
              <a:cs typeface="Open Sans"/>
              <a:sym typeface="Open Sans"/>
            </a:endParaRPr>
          </a:p>
        </p:txBody>
      </p:sp>
      <p:pic>
        <p:nvPicPr>
          <p:cNvPr id="135" name="Google Shape;135;p20"/>
          <p:cNvPicPr preferRelativeResize="0"/>
          <p:nvPr/>
        </p:nvPicPr>
        <p:blipFill rotWithShape="1">
          <a:blip r:embed="rId3">
            <a:alphaModFix/>
          </a:blip>
          <a:srcRect t="-5204" b="-13082"/>
          <a:stretch/>
        </p:blipFill>
        <p:spPr>
          <a:xfrm>
            <a:off x="4768751" y="1384625"/>
            <a:ext cx="737623" cy="654321"/>
          </a:xfrm>
          <a:prstGeom prst="rect">
            <a:avLst/>
          </a:prstGeom>
          <a:noFill/>
          <a:ln>
            <a:noFill/>
          </a:ln>
        </p:spPr>
      </p:pic>
      <p:pic>
        <p:nvPicPr>
          <p:cNvPr id="136" name="Google Shape;136;p20"/>
          <p:cNvPicPr preferRelativeResize="0"/>
          <p:nvPr/>
        </p:nvPicPr>
        <p:blipFill>
          <a:blip r:embed="rId4">
            <a:alphaModFix/>
          </a:blip>
          <a:stretch>
            <a:fillRect/>
          </a:stretch>
        </p:blipFill>
        <p:spPr>
          <a:xfrm>
            <a:off x="806474" y="1386000"/>
            <a:ext cx="489439" cy="662400"/>
          </a:xfrm>
          <a:prstGeom prst="rect">
            <a:avLst/>
          </a:prstGeom>
          <a:noFill/>
          <a:ln>
            <a:noFill/>
          </a:ln>
        </p:spPr>
      </p:pic>
      <p:pic>
        <p:nvPicPr>
          <p:cNvPr id="137" name="Google Shape;137;p20"/>
          <p:cNvPicPr preferRelativeResize="0"/>
          <p:nvPr/>
        </p:nvPicPr>
        <p:blipFill>
          <a:blip r:embed="rId5">
            <a:alphaModFix/>
          </a:blip>
          <a:stretch>
            <a:fillRect/>
          </a:stretch>
        </p:blipFill>
        <p:spPr>
          <a:xfrm>
            <a:off x="719994" y="2335250"/>
            <a:ext cx="662400" cy="662400"/>
          </a:xfrm>
          <a:prstGeom prst="rect">
            <a:avLst/>
          </a:prstGeom>
          <a:noFill/>
          <a:ln>
            <a:noFill/>
          </a:ln>
        </p:spPr>
      </p:pic>
      <p:pic>
        <p:nvPicPr>
          <p:cNvPr id="138" name="Google Shape;138;p20"/>
          <p:cNvPicPr preferRelativeResize="0"/>
          <p:nvPr/>
        </p:nvPicPr>
        <p:blipFill>
          <a:blip r:embed="rId6">
            <a:alphaModFix/>
          </a:blip>
          <a:stretch>
            <a:fillRect/>
          </a:stretch>
        </p:blipFill>
        <p:spPr>
          <a:xfrm>
            <a:off x="4776910" y="2336400"/>
            <a:ext cx="721280" cy="662400"/>
          </a:xfrm>
          <a:prstGeom prst="rect">
            <a:avLst/>
          </a:prstGeom>
          <a:noFill/>
          <a:ln>
            <a:noFill/>
          </a:ln>
        </p:spPr>
      </p:pic>
      <p:pic>
        <p:nvPicPr>
          <p:cNvPr id="139" name="Google Shape;139;p20"/>
          <p:cNvPicPr preferRelativeResize="0"/>
          <p:nvPr/>
        </p:nvPicPr>
        <p:blipFill>
          <a:blip r:embed="rId7">
            <a:alphaModFix/>
          </a:blip>
          <a:stretch>
            <a:fillRect/>
          </a:stretch>
        </p:blipFill>
        <p:spPr>
          <a:xfrm>
            <a:off x="4806375" y="3290400"/>
            <a:ext cx="662400" cy="662400"/>
          </a:xfrm>
          <a:prstGeom prst="rect">
            <a:avLst/>
          </a:prstGeom>
          <a:noFill/>
          <a:ln>
            <a:noFill/>
          </a:ln>
        </p:spPr>
      </p:pic>
      <p:pic>
        <p:nvPicPr>
          <p:cNvPr id="140" name="Google Shape;140;p20"/>
          <p:cNvPicPr preferRelativeResize="0"/>
          <p:nvPr/>
        </p:nvPicPr>
        <p:blipFill>
          <a:blip r:embed="rId8">
            <a:alphaModFix/>
          </a:blip>
          <a:stretch>
            <a:fillRect/>
          </a:stretch>
        </p:blipFill>
        <p:spPr>
          <a:xfrm>
            <a:off x="719998" y="3290975"/>
            <a:ext cx="662400" cy="662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4B88"/>
      </a:dk1>
      <a:lt1>
        <a:srgbClr val="FFFFFF"/>
      </a:lt1>
      <a:dk2>
        <a:srgbClr val="FCBB69"/>
      </a:dk2>
      <a:lt2>
        <a:srgbClr val="FFFFFF"/>
      </a:lt2>
      <a:accent1>
        <a:srgbClr val="004B88"/>
      </a:accent1>
      <a:accent2>
        <a:srgbClr val="FCBB69"/>
      </a:accent2>
      <a:accent3>
        <a:srgbClr val="004B88"/>
      </a:accent3>
      <a:accent4>
        <a:srgbClr val="FCBB69"/>
      </a:accent4>
      <a:accent5>
        <a:srgbClr val="004B88"/>
      </a:accent5>
      <a:accent6>
        <a:srgbClr val="004B88"/>
      </a:accent6>
      <a:hlink>
        <a:srgbClr val="004B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30a6128-a2e7-4c2f-a07b-cc3dda862d7f">
      <Terms xmlns="http://schemas.microsoft.com/office/infopath/2007/PartnerControls"/>
    </lcf76f155ced4ddcb4097134ff3c332f>
    <TaxCatchAll xmlns="c6c63c92-4f9c-4a04-81f2-353c754f54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FCB83AFAE1F4892DE204E5BEC4459" ma:contentTypeVersion="18" ma:contentTypeDescription="Create a new document." ma:contentTypeScope="" ma:versionID="e14d5b558057e4c04a57244c15172777">
  <xsd:schema xmlns:xsd="http://www.w3.org/2001/XMLSchema" xmlns:xs="http://www.w3.org/2001/XMLSchema" xmlns:p="http://schemas.microsoft.com/office/2006/metadata/properties" xmlns:ns2="630a6128-a2e7-4c2f-a07b-cc3dda862d7f" xmlns:ns3="c6c63c92-4f9c-4a04-81f2-353c754f5444" targetNamespace="http://schemas.microsoft.com/office/2006/metadata/properties" ma:root="true" ma:fieldsID="119d5ba5dfad3c4817a6226d5a458503" ns2:_="" ns3:_="">
    <xsd:import namespace="630a6128-a2e7-4c2f-a07b-cc3dda862d7f"/>
    <xsd:import namespace="c6c63c92-4f9c-4a04-81f2-353c754f54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6128-a2e7-4c2f-a07b-cc3dda862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9848f3-4f8f-445e-a469-830097a58a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c63c92-4f9c-4a04-81f2-353c754f544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cd7941-2019-4834-a963-66ec8a5cd396}" ma:internalName="TaxCatchAll" ma:showField="CatchAllData" ma:web="c6c63c92-4f9c-4a04-81f2-353c754f54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FE4C9-1C30-456C-98A3-E1F6A7B0EA36}">
  <ds:schemaRefs>
    <ds:schemaRef ds:uri="http://purl.org/dc/elements/1.1/"/>
    <ds:schemaRef ds:uri="http://schemas.microsoft.com/office/2006/metadata/properties"/>
    <ds:schemaRef ds:uri="c6c63c92-4f9c-4a04-81f2-353c754f5444"/>
    <ds:schemaRef ds:uri="http://www.w3.org/XML/1998/namespace"/>
    <ds:schemaRef ds:uri="http://purl.org/dc/terms/"/>
    <ds:schemaRef ds:uri="630a6128-a2e7-4c2f-a07b-cc3dda862d7f"/>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B8BCD14-3244-451A-B9D7-AEEE8D70A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6128-a2e7-4c2f-a07b-cc3dda862d7f"/>
    <ds:schemaRef ds:uri="c6c63c92-4f9c-4a04-81f2-353c754f5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C1B37C-F8A1-4B51-A59A-C75A87F7BA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5692</TotalTime>
  <Words>1775</Words>
  <Application>Microsoft Office PowerPoint</Application>
  <PresentationFormat>On-screen Show (16:9)</PresentationFormat>
  <Paragraphs>147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Open Sans ExtraBold</vt:lpstr>
      <vt:lpstr>Open Sans</vt:lpstr>
      <vt:lpstr>Open Sans SemiBold</vt:lpstr>
      <vt:lpstr>Arial</vt:lpstr>
      <vt:lpstr>Simple Light</vt:lpstr>
      <vt:lpstr>Our impact in 2023/2024 The difference we make to Newcastle</vt:lpstr>
      <vt:lpstr>We are Citizens Advice Newcastle</vt:lpstr>
      <vt:lpstr>This is Nina</vt:lpstr>
      <vt:lpstr>What we do</vt:lpstr>
      <vt:lpstr>How we help</vt:lpstr>
      <vt:lpstr>How we help</vt:lpstr>
      <vt:lpstr>Our advice is effective </vt:lpstr>
      <vt:lpstr>The difference this makes </vt:lpstr>
      <vt:lpstr>Our impact </vt:lpstr>
      <vt:lpstr>Why fixing problems matters</vt:lpstr>
      <vt:lpstr>Our value to society </vt:lpstr>
      <vt:lpstr>How we calculate our financial value</vt:lpstr>
      <vt:lpstr>Our value to this community</vt:lpstr>
      <vt:lpstr>Local Delivery </vt:lpstr>
      <vt:lpstr>Research and campaigns </vt:lpstr>
      <vt:lpstr>Citizens Advice Newcastle – providing free, confidential and independent advice to local people since 1939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Hannah Cooper</dc:creator>
  <cp:lastModifiedBy>Tracy Armstrong</cp:lastModifiedBy>
  <cp:revision>1</cp:revision>
  <cp:lastPrinted>2025-01-28T09:55:47Z</cp:lastPrinted>
  <dcterms:modified xsi:type="dcterms:W3CDTF">2025-01-28T10:11:47Z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0x010100139FCB83AFAE1F4892DE204E5BEC4459</vt:lpwstr>
  </property>
  <property fmtid="{D5CDD505-2E9C-101B-9397-08002B2CF9AE}" pid="3" name="MediaServiceImageTags">
    <vt:lpwstr/>
  </property>
</Properties>
</file>